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5"/>
  </p:notesMasterIdLst>
  <p:sldIdLst>
    <p:sldId id="264" r:id="rId2"/>
    <p:sldId id="256" r:id="rId3"/>
    <p:sldId id="267" r:id="rId4"/>
    <p:sldId id="265" r:id="rId5"/>
    <p:sldId id="268" r:id="rId6"/>
    <p:sldId id="258" r:id="rId7"/>
    <p:sldId id="259" r:id="rId8"/>
    <p:sldId id="260" r:id="rId9"/>
    <p:sldId id="261" r:id="rId10"/>
    <p:sldId id="262" r:id="rId11"/>
    <p:sldId id="270" r:id="rId12"/>
    <p:sldId id="269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74830" autoAdjust="0"/>
  </p:normalViewPr>
  <p:slideViewPr>
    <p:cSldViewPr>
      <p:cViewPr varScale="1">
        <p:scale>
          <a:sx n="90" d="100"/>
          <a:sy n="90" d="100"/>
        </p:scale>
        <p:origin x="272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672"/>
    </p:cViewPr>
  </p:outlin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ABBAF-6986-4C5A-99C7-8F72937CB873}" type="datetimeFigureOut">
              <a:rPr lang="nl-NL" smtClean="0"/>
              <a:t>25-04-2023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CD8C2-200E-4C74-B159-7B8A481FDE9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252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Laten</a:t>
            </a:r>
            <a:r>
              <a:rPr lang="en-US" dirty="0"/>
              <a:t> we </a:t>
            </a:r>
            <a:r>
              <a:rPr lang="en-US" dirty="0" err="1"/>
              <a:t>luisteren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hoe</a:t>
            </a:r>
            <a:r>
              <a:rPr lang="en-US" baseline="0" dirty="0"/>
              <a:t>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ontmoeting</a:t>
            </a:r>
            <a:r>
              <a:rPr lang="en-US" baseline="0" dirty="0"/>
              <a:t> </a:t>
            </a:r>
            <a:r>
              <a:rPr lang="en-US" baseline="0" dirty="0" err="1"/>
              <a:t>tussen</a:t>
            </a:r>
            <a:r>
              <a:rPr lang="en-US" baseline="0" dirty="0"/>
              <a:t> </a:t>
            </a:r>
            <a:r>
              <a:rPr lang="en-US" baseline="0" dirty="0" err="1"/>
              <a:t>Jezus</a:t>
            </a:r>
            <a:r>
              <a:rPr lang="en-US" baseline="0" dirty="0"/>
              <a:t> en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jonge</a:t>
            </a:r>
            <a:r>
              <a:rPr lang="en-US" baseline="0" dirty="0"/>
              <a:t>, </a:t>
            </a:r>
            <a:r>
              <a:rPr lang="en-US" baseline="0" dirty="0" err="1"/>
              <a:t>rijke</a:t>
            </a:r>
            <a:r>
              <a:rPr lang="en-US" baseline="0" dirty="0"/>
              <a:t> </a:t>
            </a:r>
            <a:r>
              <a:rPr lang="en-US" baseline="0" dirty="0" err="1"/>
              <a:t>leider</a:t>
            </a:r>
            <a:r>
              <a:rPr lang="en-US" baseline="0" dirty="0"/>
              <a:t> </a:t>
            </a:r>
            <a:r>
              <a:rPr lang="en-US" baseline="0" dirty="0" err="1"/>
              <a:t>verliep</a:t>
            </a:r>
            <a:r>
              <a:rPr lang="en-US" baseline="0" dirty="0"/>
              <a:t>.</a:t>
            </a:r>
          </a:p>
          <a:p>
            <a:endParaRPr lang="en-US" baseline="0" dirty="0"/>
          </a:p>
          <a:p>
            <a:r>
              <a:rPr lang="nl-NL" sz="1200" dirty="0"/>
              <a:t>De Bijbel vertelt een verhaal van een rijke, jonge man die een bekend en invloedrijke leider was in de tijd van Jezus. 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 err="1"/>
              <a:t>Wat</a:t>
            </a:r>
            <a:r>
              <a:rPr lang="en-US" baseline="0" dirty="0"/>
              <a:t> </a:t>
            </a:r>
            <a:r>
              <a:rPr lang="en-US" baseline="0" dirty="0" err="1"/>
              <a:t>zou</a:t>
            </a:r>
            <a:r>
              <a:rPr lang="en-US" baseline="0" dirty="0"/>
              <a:t> het geld </a:t>
            </a:r>
            <a:r>
              <a:rPr lang="en-US" baseline="0" dirty="0" err="1"/>
              <a:t>verhaal</a:t>
            </a:r>
            <a:r>
              <a:rPr lang="en-US" baseline="0" dirty="0"/>
              <a:t> van </a:t>
            </a:r>
            <a:r>
              <a:rPr lang="en-US" baseline="0" dirty="0" err="1"/>
              <a:t>deze</a:t>
            </a:r>
            <a:r>
              <a:rPr lang="en-US" baseline="0" dirty="0"/>
              <a:t> </a:t>
            </a:r>
            <a:r>
              <a:rPr lang="en-US" baseline="0" dirty="0" err="1"/>
              <a:t>jonge</a:t>
            </a:r>
            <a:r>
              <a:rPr lang="en-US" baseline="0" dirty="0"/>
              <a:t>, </a:t>
            </a:r>
            <a:r>
              <a:rPr lang="en-US" baseline="0" dirty="0" err="1"/>
              <a:t>rijke</a:t>
            </a:r>
            <a:r>
              <a:rPr lang="en-US" baseline="0" dirty="0"/>
              <a:t> </a:t>
            </a:r>
            <a:r>
              <a:rPr lang="en-US" baseline="0" dirty="0" err="1"/>
              <a:t>leider</a:t>
            </a:r>
            <a:r>
              <a:rPr lang="en-US" baseline="0" dirty="0"/>
              <a:t> </a:t>
            </a:r>
            <a:r>
              <a:rPr lang="en-US" baseline="0" dirty="0" err="1"/>
              <a:t>zijn</a:t>
            </a:r>
            <a:r>
              <a:rPr lang="en-US" baseline="0" dirty="0"/>
              <a:t>? </a:t>
            </a:r>
          </a:p>
          <a:p>
            <a:endParaRPr lang="en-US" baseline="0" dirty="0"/>
          </a:p>
          <a:p>
            <a:r>
              <a:rPr lang="en-US" baseline="0" dirty="0"/>
              <a:t>Hoe </a:t>
            </a:r>
            <a:r>
              <a:rPr lang="en-US" baseline="0" dirty="0" err="1"/>
              <a:t>heeft</a:t>
            </a:r>
            <a:r>
              <a:rPr lang="en-US" baseline="0" dirty="0"/>
              <a:t> geld </a:t>
            </a:r>
            <a:r>
              <a:rPr lang="en-US" baseline="0" dirty="0" err="1"/>
              <a:t>zijn</a:t>
            </a:r>
            <a:r>
              <a:rPr lang="en-US" baseline="0" dirty="0"/>
              <a:t> </a:t>
            </a:r>
            <a:r>
              <a:rPr lang="en-US" baseline="0" dirty="0" err="1"/>
              <a:t>leven</a:t>
            </a:r>
            <a:r>
              <a:rPr lang="en-US" baseline="0" dirty="0"/>
              <a:t> en </a:t>
            </a:r>
            <a:r>
              <a:rPr lang="en-US" baseline="0" dirty="0" err="1"/>
              <a:t>kijk</a:t>
            </a:r>
            <a:r>
              <a:rPr lang="en-US" baseline="0" dirty="0"/>
              <a:t> op God </a:t>
            </a:r>
            <a:r>
              <a:rPr lang="en-US" baseline="0" dirty="0" err="1"/>
              <a:t>bepaald</a:t>
            </a:r>
            <a:r>
              <a:rPr lang="en-US" baseline="0" dirty="0"/>
              <a:t>?</a:t>
            </a:r>
          </a:p>
          <a:p>
            <a:endParaRPr lang="en-US" baseline="0" dirty="0"/>
          </a:p>
          <a:p>
            <a:r>
              <a:rPr lang="en-US" baseline="0" dirty="0" err="1"/>
              <a:t>Jezus</a:t>
            </a:r>
            <a:r>
              <a:rPr lang="en-US" baseline="0" dirty="0"/>
              <a:t> </a:t>
            </a:r>
            <a:r>
              <a:rPr lang="en-US" baseline="0" dirty="0" err="1"/>
              <a:t>confronteerde</a:t>
            </a:r>
            <a:r>
              <a:rPr lang="en-US" baseline="0" dirty="0"/>
              <a:t> hem met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radicale</a:t>
            </a:r>
            <a:r>
              <a:rPr lang="en-US" baseline="0" dirty="0"/>
              <a:t> </a:t>
            </a:r>
            <a:r>
              <a:rPr lang="en-US" baseline="0" dirty="0" err="1"/>
              <a:t>zicht</a:t>
            </a:r>
            <a:r>
              <a:rPr lang="en-US" baseline="0" dirty="0"/>
              <a:t> op het </a:t>
            </a:r>
            <a:r>
              <a:rPr lang="en-US" baseline="0" dirty="0" err="1"/>
              <a:t>eeuwige</a:t>
            </a:r>
            <a:r>
              <a:rPr lang="en-US" baseline="0" dirty="0"/>
              <a:t> </a:t>
            </a:r>
            <a:r>
              <a:rPr lang="en-US" baseline="0" dirty="0" err="1"/>
              <a:t>leven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CD8C2-200E-4C74-B159-7B8A481FDE9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6299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jonge man ging teruggesteld weg. Hij wilde het</a:t>
            </a:r>
            <a:r>
              <a:rPr lang="nl-NL" baseline="0" dirty="0"/>
              <a:t> antwoord van jezus niet accepteren. </a:t>
            </a:r>
          </a:p>
          <a:p>
            <a:endParaRPr lang="nl-NL" baseline="0" dirty="0"/>
          </a:p>
          <a:p>
            <a:r>
              <a:rPr lang="nl-NL" baseline="0" dirty="0"/>
              <a:t>Wilt u de uitdaging aan? Wilt u eeuwig leven aanvaarden?  Bij de jonge, rijke leider zat zijn geld in de weg.</a:t>
            </a:r>
          </a:p>
          <a:p>
            <a:r>
              <a:rPr lang="nl-NL" baseline="0" dirty="0"/>
              <a:t>De oplossing hiervoor is … afstand doen van alles wat je hebt.</a:t>
            </a:r>
            <a:endParaRPr lang="nl-NL" dirty="0"/>
          </a:p>
          <a:p>
            <a:endParaRPr lang="nl-NL" dirty="0"/>
          </a:p>
          <a:p>
            <a:pPr marL="82296" indent="0">
              <a:buNone/>
            </a:pPr>
            <a:r>
              <a:rPr lang="nl-NL" sz="1200" dirty="0"/>
              <a:t>"Zo zal dus niemand van u, die niet afstand doet van al wat hij heeft, mijn discipel kunnen zijn." (</a:t>
            </a:r>
            <a:r>
              <a:rPr lang="nl-NL" sz="1200" dirty="0" err="1"/>
              <a:t>Luke</a:t>
            </a:r>
            <a:r>
              <a:rPr lang="nl-NL" sz="1200" dirty="0"/>
              <a:t> 14:33)</a:t>
            </a:r>
          </a:p>
          <a:p>
            <a:pPr marL="82296" indent="0">
              <a:buNone/>
            </a:pPr>
            <a:endParaRPr lang="nl-NL" sz="1200" dirty="0"/>
          </a:p>
          <a:p>
            <a:pPr marL="82296" indent="0">
              <a:buNone/>
            </a:pPr>
            <a:endParaRPr lang="nl-NL" sz="1200" dirty="0"/>
          </a:p>
          <a:p>
            <a:pPr marL="82296" indent="0">
              <a:buNone/>
            </a:pPr>
            <a:r>
              <a:rPr lang="nl-NL" sz="1200" dirty="0"/>
              <a:t>"Ieder, die zijn leven zal trachten te behouden, die zal het verliezen, maar ieder, die het verliezen zal, die zal het vernieuwen" (</a:t>
            </a:r>
            <a:r>
              <a:rPr lang="nl-NL" sz="1200" dirty="0" err="1"/>
              <a:t>Luke</a:t>
            </a:r>
            <a:r>
              <a:rPr lang="nl-NL" sz="1200" dirty="0"/>
              <a:t> 17:33)</a:t>
            </a:r>
          </a:p>
          <a:p>
            <a:endParaRPr lang="nl-NL" dirty="0"/>
          </a:p>
          <a:p>
            <a:r>
              <a:rPr lang="nl-NL" dirty="0"/>
              <a:t>Als je dit doe, komt r</a:t>
            </a:r>
            <a:r>
              <a:rPr lang="nl-NL" baseline="0" dirty="0"/>
              <a:t> een nieuwe relatie aan. Niet langer een beklemmende relatie met geld, maar een bevrijdende relatie met God!</a:t>
            </a:r>
          </a:p>
          <a:p>
            <a:endParaRPr lang="nl-NL" baseline="0" dirty="0"/>
          </a:p>
          <a:p>
            <a:r>
              <a:rPr lang="nl-NL" baseline="0" dirty="0"/>
              <a:t>Met als perspectief, genieten van je schat in de hemel – genieten van alles tot in de eeuwigheid!</a:t>
            </a:r>
          </a:p>
          <a:p>
            <a:endParaRPr lang="nl-NL" baseline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CD8C2-200E-4C74-B159-7B8A481FDE9B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7300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jonge man ging teruggesteld weg. Hij wilde het</a:t>
            </a:r>
            <a:r>
              <a:rPr lang="nl-NL" baseline="0" dirty="0"/>
              <a:t> antwoord van jezus niet accepteren. </a:t>
            </a:r>
          </a:p>
          <a:p>
            <a:endParaRPr lang="nl-NL" baseline="0" dirty="0"/>
          </a:p>
          <a:p>
            <a:r>
              <a:rPr lang="nl-NL" baseline="0" dirty="0"/>
              <a:t>Wilt u de uitdaging aan? Wilt u eeuwig leven aanvaarden?  Bij de jonge, rijke leider zat zijn geld in de weg.</a:t>
            </a:r>
          </a:p>
          <a:p>
            <a:r>
              <a:rPr lang="nl-NL" baseline="0" dirty="0"/>
              <a:t>De oplossing hiervoor is … afstand doen van alles wat je hebt.</a:t>
            </a:r>
            <a:endParaRPr lang="nl-NL" dirty="0"/>
          </a:p>
          <a:p>
            <a:endParaRPr lang="nl-NL" dirty="0"/>
          </a:p>
          <a:p>
            <a:pPr marL="82296" indent="0">
              <a:buNone/>
            </a:pPr>
            <a:r>
              <a:rPr lang="nl-NL" sz="1200" dirty="0"/>
              <a:t>"Zo zal dus niemand van u, die niet afstand doet van al wat hij heeft, mijn discipel kunnen zijn." (</a:t>
            </a:r>
            <a:r>
              <a:rPr lang="nl-NL" sz="1200" dirty="0" err="1"/>
              <a:t>Luke</a:t>
            </a:r>
            <a:r>
              <a:rPr lang="nl-NL" sz="1200" dirty="0"/>
              <a:t> 14:33)</a:t>
            </a:r>
          </a:p>
          <a:p>
            <a:pPr marL="82296" indent="0">
              <a:buNone/>
            </a:pPr>
            <a:endParaRPr lang="nl-NL" sz="1200" dirty="0"/>
          </a:p>
          <a:p>
            <a:pPr marL="82296" indent="0">
              <a:buNone/>
            </a:pPr>
            <a:endParaRPr lang="nl-NL" sz="1200" dirty="0"/>
          </a:p>
          <a:p>
            <a:pPr marL="82296" indent="0">
              <a:buNone/>
            </a:pPr>
            <a:r>
              <a:rPr lang="nl-NL" sz="1200" dirty="0"/>
              <a:t>"Ieder, die zijn leven zal trachten te behouden, die zal het verliezen, maar ieder, die het verliezen zal, die zal het vernieuwen" (</a:t>
            </a:r>
            <a:r>
              <a:rPr lang="nl-NL" sz="1200" dirty="0" err="1"/>
              <a:t>Luke</a:t>
            </a:r>
            <a:r>
              <a:rPr lang="nl-NL" sz="1200" dirty="0"/>
              <a:t> 17:33)</a:t>
            </a:r>
          </a:p>
          <a:p>
            <a:endParaRPr lang="nl-NL" dirty="0"/>
          </a:p>
          <a:p>
            <a:r>
              <a:rPr lang="nl-NL" dirty="0"/>
              <a:t>Als je dit doe, komt r</a:t>
            </a:r>
            <a:r>
              <a:rPr lang="nl-NL" baseline="0" dirty="0"/>
              <a:t> een nieuwe relatie aan. Niet langer een beklemmende relatie met geld, maar een bevrijdende relatie met God!</a:t>
            </a:r>
          </a:p>
          <a:p>
            <a:endParaRPr lang="nl-NL" baseline="0" dirty="0"/>
          </a:p>
          <a:p>
            <a:r>
              <a:rPr lang="nl-NL" baseline="0" dirty="0"/>
              <a:t>Met als perspectief, genieten van je schat in de hemel – genieten van alles tot in de eeuwigheid!</a:t>
            </a:r>
          </a:p>
          <a:p>
            <a:endParaRPr lang="nl-NL" baseline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CD8C2-200E-4C74-B159-7B8A481FDE9B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2522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CD8C2-200E-4C74-B159-7B8A481FDE9B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9419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/>
              <a:t>Hij ging naar Jezus met een bijzonder vraag; “'Goede meester, wat moet ik doen om deel te krijgen aan het eeuwige leven?” </a:t>
            </a:r>
          </a:p>
          <a:p>
            <a:endParaRPr lang="nl-NL" sz="1200" dirty="0"/>
          </a:p>
          <a:p>
            <a:r>
              <a:rPr lang="nl-NL" sz="1200" dirty="0"/>
              <a:t>Eigenlijk het belangrijkste vraag dat een mens ooit zou</a:t>
            </a:r>
            <a:r>
              <a:rPr lang="nl-NL" sz="1200" baseline="0" dirty="0"/>
              <a:t> kunnen stellen.</a:t>
            </a:r>
          </a:p>
          <a:p>
            <a:endParaRPr lang="nl-NL" sz="1200" baseline="0" dirty="0"/>
          </a:p>
          <a:p>
            <a:r>
              <a:rPr lang="nl-NL" sz="1200" baseline="0" dirty="0"/>
              <a:t>….. Pauze…….</a:t>
            </a:r>
          </a:p>
          <a:p>
            <a:endParaRPr lang="nl-NL" sz="1200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CD8C2-200E-4C74-B159-7B8A481FDE9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5927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/>
              <a:t>Jezus antwoordde: 'Waarom noemt u mij goed? Niemand is goed, alleen God. </a:t>
            </a:r>
          </a:p>
          <a:p>
            <a:r>
              <a:rPr lang="nl-NL" sz="1200" dirty="0"/>
              <a:t>U kent de geboden: pleeg geen overspel, pleeg geen moord, steel niet, leg geen vals getuigenis af,</a:t>
            </a:r>
          </a:p>
          <a:p>
            <a:r>
              <a:rPr lang="nl-NL" sz="1200" dirty="0"/>
              <a:t> toon eerbied voor uw vader en uw moeder.' </a:t>
            </a:r>
          </a:p>
          <a:p>
            <a:r>
              <a:rPr lang="nl-NL" sz="1200" dirty="0"/>
              <a:t>De man zei: 'Aan dat alles heb ik me sinds mijn jeugd gehouden.'  ….  </a:t>
            </a:r>
          </a:p>
          <a:p>
            <a:endParaRPr lang="nl-NL" sz="1200" dirty="0"/>
          </a:p>
          <a:p>
            <a:r>
              <a:rPr lang="nl-NL" sz="1200" dirty="0"/>
              <a:t>Hij was zeker een</a:t>
            </a:r>
            <a:r>
              <a:rPr lang="nl-NL" sz="1200" baseline="0" dirty="0"/>
              <a:t> voorbeeldige man!  Maar … Jezus vond iets wat nog ontbrak in het leven van deze man …. 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CD8C2-200E-4C74-B159-7B8A481FDE9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5927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/>
              <a:t>Toen Jezus dat hoorde, zei hij: 'Nog één ding ontbreekt u. </a:t>
            </a:r>
          </a:p>
          <a:p>
            <a:r>
              <a:rPr lang="nl-NL" sz="1200" dirty="0"/>
              <a:t>Verkoop alles wat u hebt en verdeel de opbrengst onder de armen, dan zult u een schat in de hemel bezitten. </a:t>
            </a:r>
          </a:p>
          <a:p>
            <a:r>
              <a:rPr lang="nl-NL" sz="1200" dirty="0"/>
              <a:t>Kom daarna terug en volg mij!' Toen de man dat hoorde, werd hij diepbedroefd. Hij was namelijk zeer rijk.</a:t>
            </a:r>
          </a:p>
          <a:p>
            <a:endParaRPr lang="nl-NL" sz="1200" dirty="0"/>
          </a:p>
          <a:p>
            <a:r>
              <a:rPr lang="nl-NL" sz="1200" dirty="0"/>
              <a:t>Zijn geld, zijn rijkdom zat in de weg!</a:t>
            </a:r>
          </a:p>
          <a:p>
            <a:endParaRPr lang="nl-NL" sz="1200" dirty="0"/>
          </a:p>
          <a:p>
            <a:r>
              <a:rPr lang="nl-NL" sz="1200" dirty="0"/>
              <a:t>Jezus gaf een radicale oplossing!  Doe afstand van</a:t>
            </a:r>
            <a:r>
              <a:rPr lang="nl-NL" sz="1200" baseline="0" dirty="0"/>
              <a:t> wat je hebt en kom, volg Mij!  Dan zal je een schat i de hemel hebben …</a:t>
            </a:r>
          </a:p>
          <a:p>
            <a:endParaRPr lang="nl-NL" sz="1200" baseline="0" dirty="0"/>
          </a:p>
          <a:p>
            <a:r>
              <a:rPr lang="nl-NL" sz="1200" baseline="0" dirty="0"/>
              <a:t>Dan zal je kunnen genieten van je geld tot in de eeuwigheid.</a:t>
            </a:r>
          </a:p>
          <a:p>
            <a:endParaRPr lang="nl-NL" sz="1200" baseline="0" dirty="0"/>
          </a:p>
          <a:p>
            <a:r>
              <a:rPr lang="nl-NL" sz="1200" baseline="0" dirty="0"/>
              <a:t>Maar hij kon dit niet accepteren en ging bedroefd weg.  Zijn rijkdom was voor hem belangrijker dan zijn relatie met God.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CD8C2-200E-4C74-B159-7B8A481FDE9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5927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 </a:t>
            </a:r>
            <a:r>
              <a:rPr lang="nl-NL" sz="1200" dirty="0"/>
              <a:t>Toen Jezus zag dat de man zo bedroefd werd, zei hij: 'Wat is het moeilijk voor rijken om het koninkrijk van God binnen te gaan.</a:t>
            </a:r>
          </a:p>
          <a:p>
            <a:r>
              <a:rPr lang="nl-NL" sz="1200" dirty="0"/>
              <a:t> Het is gemakkelijker voor een kameel om door het oog van een naald te gaan dan voor een rijke om het koninkrijk van God binnen te gaan.' </a:t>
            </a:r>
          </a:p>
          <a:p>
            <a:r>
              <a:rPr lang="nl-NL" sz="1200" dirty="0"/>
              <a:t>Daarop zeiden zijn toehoorders: 'Wie kan er dan nog gered worden?' Jezus zei: 'Wat bij de mensen onmogelijk is, is mogelijk bij God!</a:t>
            </a:r>
          </a:p>
          <a:p>
            <a:r>
              <a:rPr lang="nl-NL" sz="1200" dirty="0"/>
              <a:t>De</a:t>
            </a:r>
            <a:r>
              <a:rPr lang="nl-NL" sz="1200" baseline="0" dirty="0"/>
              <a:t> jonge, rijke man was uitsluitend op zijn geld gesteld en niet op het Koninkrijk van God. </a:t>
            </a:r>
          </a:p>
          <a:p>
            <a:endParaRPr lang="nl-NL" sz="1200" baseline="0" dirty="0"/>
          </a:p>
          <a:p>
            <a:r>
              <a:rPr lang="nl-NL" sz="1200" baseline="0" dirty="0"/>
              <a:t>Uit eigen kracht kan je geen afstand doen van alles wat je hebt, omdat de macht van het geld dat niet toelaat.</a:t>
            </a:r>
          </a:p>
          <a:p>
            <a:r>
              <a:rPr lang="nl-NL" sz="1200" baseline="0" dirty="0"/>
              <a:t>De verleiding van rijkdom is te groot.</a:t>
            </a:r>
          </a:p>
          <a:p>
            <a:r>
              <a:rPr lang="nl-NL" sz="1200" baseline="0" dirty="0"/>
              <a:t>Het is mens-onmogelijk!  Maar bij God is het wel mogelijk!  Hij geeft ons de kracht om afstand te doen!</a:t>
            </a:r>
          </a:p>
          <a:p>
            <a:endParaRPr lang="nl-NL" sz="1200" baseline="0" dirty="0"/>
          </a:p>
          <a:p>
            <a:r>
              <a:rPr lang="nl-NL" sz="1200" baseline="0" dirty="0"/>
              <a:t>Het is niet vreemd dat de toehoorders reageerde met ‘wie kan er dan nog gered worden?’ De Joden in die tijd verbonden automatisch rijkdom met Gods zegen! Als </a:t>
            </a:r>
            <a:r>
              <a:rPr lang="nl-NL" sz="1200" u="sng" baseline="0" dirty="0"/>
              <a:t>die </a:t>
            </a:r>
            <a:r>
              <a:rPr lang="nl-NL" sz="1200" u="none" baseline="0" dirty="0"/>
              <a:t>niet gered kan worden </a:t>
            </a:r>
            <a:r>
              <a:rPr lang="mr-IN" sz="1200" u="none" baseline="0" dirty="0"/>
              <a:t>–</a:t>
            </a:r>
            <a:r>
              <a:rPr lang="nl-NL" sz="1200" u="none" baseline="0" dirty="0"/>
              <a:t> en wij dan?</a:t>
            </a:r>
            <a:endParaRPr lang="nl-NL" sz="1200" u="non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CD8C2-200E-4C74-B159-7B8A481FDE9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5927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jonge, rijke leider vroeg,</a:t>
            </a:r>
            <a:r>
              <a:rPr lang="nl-NL" baseline="0" dirty="0"/>
              <a:t> “</a:t>
            </a:r>
            <a:r>
              <a:rPr lang="nl-NL" dirty="0"/>
              <a:t>Goede meester, wat moet ik doen om deel te krijgen aan het eeuwige leven?” </a:t>
            </a:r>
          </a:p>
          <a:p>
            <a:endParaRPr lang="nl-NL" dirty="0"/>
          </a:p>
          <a:p>
            <a:r>
              <a:rPr lang="nl-NL" dirty="0"/>
              <a:t>Jezus antwoordde: 'Waarom noemt u mij goed? Niemand is goed, alleen God.</a:t>
            </a:r>
          </a:p>
          <a:p>
            <a:endParaRPr lang="nl-NL" baseline="0" dirty="0"/>
          </a:p>
          <a:p>
            <a:r>
              <a:rPr lang="nl-NL" baseline="0" dirty="0"/>
              <a:t>De jonge man kende zichzelf niet.  Hij dacht dat als hij alle geboden kon  bewaren. Maar er ontbrak wat … hij was in bezit genomen door zijn geld, er niet bereid om daar afstand van te doen.</a:t>
            </a:r>
          </a:p>
          <a:p>
            <a:endParaRPr lang="nl-NL" baseline="0" dirty="0"/>
          </a:p>
          <a:p>
            <a:r>
              <a:rPr lang="nl-NL" baseline="0" dirty="0"/>
              <a:t>Hij wist niet dat geld hem in zijn macht had …  dat hij  door zijn rijkdom in bezit genomen was. </a:t>
            </a:r>
          </a:p>
          <a:p>
            <a:endParaRPr lang="nl-NL" baseline="0" dirty="0"/>
          </a:p>
          <a:p>
            <a:r>
              <a:rPr lang="nl-NL" baseline="0" dirty="0"/>
              <a:t>Hij wist ook niet hoe hij eeuwig leven kon krijgen … in de tijd van Jezus dachten de Joden dat rijkdom een teken van Gods zegen en goedkeuring was. 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CD8C2-200E-4C74-B159-7B8A481FDE9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8873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  <a:p>
            <a:pPr marL="228600" indent="-228600">
              <a:buAutoNum type="arabicPeriod"/>
            </a:pPr>
            <a:r>
              <a:rPr lang="nl-NL" noProof="0" dirty="0"/>
              <a:t>Zo, wie is Jezus?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i="1" dirty="0"/>
              <a:t>“Goede meester, wat moet ik doen om deel te krijgen </a:t>
            </a:r>
          </a:p>
          <a:p>
            <a:r>
              <a:rPr lang="nl-NL" i="1" dirty="0"/>
              <a:t>aan het eeuwige leven?” </a:t>
            </a:r>
          </a:p>
          <a:p>
            <a:pPr marL="0" indent="0">
              <a:buNone/>
            </a:pPr>
            <a:endParaRPr lang="nl-NL" dirty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nl-NL" noProof="0" dirty="0"/>
              <a:t>Een goede meester – een leraar?  Jezus wilde</a:t>
            </a:r>
            <a:r>
              <a:rPr lang="nl-NL" baseline="0" noProof="0" dirty="0"/>
              <a:t> hem vertellen dat Hij zich volledig aan God had onderworpen om de wil van Zijn vader te doen.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nl-NL" baseline="0" noProof="0" dirty="0"/>
              <a:t>Alleen door complete gehoorzaamheid aan de Vader kon hij ooit goed zijn. Goedheid komt voort uit de activiteit van God in een mens!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endParaRPr lang="nl-NL" noProof="0" dirty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nl-NL" noProof="0" dirty="0"/>
              <a:t>De ultieme norm voor goedheid is God Zelf.   De enige manier om ‘goedheid’ te bereiken?</a:t>
            </a:r>
            <a:r>
              <a:rPr lang="nl-NL" baseline="0" noProof="0" dirty="0"/>
              <a:t> </a:t>
            </a:r>
            <a:r>
              <a:rPr lang="nl-NL" noProof="0" dirty="0"/>
              <a:t>Je compleet aan God overgeven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endParaRPr lang="nl-NL" noProof="0" dirty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nl-NL" noProof="0" dirty="0"/>
              <a:t>Laat God de Vader door je heen werken om goedheid te bewerken.</a:t>
            </a: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nl-NL" noProof="0" dirty="0"/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nl-NL" noProof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CD8C2-200E-4C74-B159-7B8A481FDE9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5664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Jezus vertelde hem:  ‘U kent de geboden: pleeg geen overspel, pleeg geen moord, steel niet, leg geen vals getuigenis af, </a:t>
            </a:r>
          </a:p>
          <a:p>
            <a:r>
              <a:rPr lang="nl-NL" dirty="0"/>
              <a:t>toon eerbied voor uw vader en uw moeder.' De man zei: 'Aan dat alles heb ik me sinds mijn jeugd gehouden.' </a:t>
            </a:r>
            <a:br>
              <a:rPr lang="nl-NL" dirty="0"/>
            </a:br>
            <a:r>
              <a:rPr lang="nl-NL" dirty="0"/>
              <a:t>…</a:t>
            </a:r>
          </a:p>
          <a:p>
            <a:r>
              <a:rPr lang="nl-NL" dirty="0"/>
              <a:t>Jezus zei …  Nog één ding ontbreekt u. </a:t>
            </a:r>
          </a:p>
          <a:p>
            <a:endParaRPr lang="nl-NL" dirty="0"/>
          </a:p>
          <a:p>
            <a:r>
              <a:rPr lang="nl-NL" dirty="0"/>
              <a:t>De</a:t>
            </a:r>
            <a:r>
              <a:rPr lang="nl-NL" baseline="0" dirty="0"/>
              <a:t> jonge leider had het over de geboden die betrekking op zijn relatie met zijn medemens hebben.  </a:t>
            </a:r>
          </a:p>
          <a:p>
            <a:r>
              <a:rPr lang="nl-NL" baseline="0" dirty="0"/>
              <a:t>Wat betreft zijn relatie met god stond er iets belangrijks in de weg, dat zijn relatie met God stoort …</a:t>
            </a:r>
          </a:p>
          <a:p>
            <a:endParaRPr lang="nl-NL" baseline="0" dirty="0"/>
          </a:p>
          <a:p>
            <a:r>
              <a:rPr lang="nl-NL" baseline="0" dirty="0"/>
              <a:t>Zijn geld!   Ene Jezus stelde een radicale oplossing voor dit probleem voor.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CD8C2-200E-4C74-B159-7B8A481FDE9B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6759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“Verkoop alles wat u hebt en verdeel de opbrengst onder de armen, dan zult u een schat in de hemel bezitten. Kom daarna terug en volg mij!”</a:t>
            </a:r>
          </a:p>
          <a:p>
            <a:endParaRPr lang="nl-NL" dirty="0"/>
          </a:p>
          <a:p>
            <a:endParaRPr lang="nl-NL" dirty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nl-NL" noProof="0" dirty="0"/>
              <a:t>Jezus gaf een radicale oplossing – verkoop je bezit!  Doe afstand van dat wat je bindt – je bent nog niet vrij om God te dienen, om eeuwige leven te kunnen ontvangen,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nl-NL" noProof="0" dirty="0"/>
              <a:t>Je moet eerst met de macht van het geld afrekenen.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endParaRPr lang="nl-NL" noProof="0" dirty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nl-NL" noProof="0" dirty="0"/>
              <a:t>Jezus vertelde eerder</a:t>
            </a:r>
            <a:r>
              <a:rPr lang="nl-NL" baseline="0" noProof="0" dirty="0"/>
              <a:t> aan zijn discipelen. ”</a:t>
            </a:r>
            <a:r>
              <a:rPr lang="nl-NL" noProof="0" dirty="0"/>
              <a:t>Waar je schat is, zal ook je hart zijn!”  Met andere woorden, waar je geld is… is je</a:t>
            </a:r>
            <a:r>
              <a:rPr lang="nl-NL" baseline="0" noProof="0" dirty="0"/>
              <a:t> hart. </a:t>
            </a:r>
            <a:endParaRPr lang="nl-NL" noProof="0" dirty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nl-NL" noProof="0" dirty="0"/>
              <a:t>Je kunt niet God liefhebben en geld.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endParaRPr lang="nl-NL" noProof="0" dirty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nl-NL" noProof="0" dirty="0"/>
              <a:t>Jezus</a:t>
            </a:r>
            <a:r>
              <a:rPr lang="nl-NL" baseline="0" noProof="0" dirty="0"/>
              <a:t> ontmaskerde een macht achter geld die hij mammon noemde. Een macht die een wig wil drijven tussen God en de mens.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nl-NL" baseline="0" noProof="0" dirty="0"/>
              <a:t>Je moet kiezen – je geld of je leven, je eeuwige leven!</a:t>
            </a:r>
            <a:endParaRPr lang="nl-NL" noProof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CD8C2-200E-4C74-B159-7B8A481FDE9B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8665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168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4437983" y="6505277"/>
            <a:ext cx="259104" cy="267891"/>
          </a:xfrm>
          <a:prstGeom prst="rect">
            <a:avLst/>
          </a:prstGeom>
        </p:spPr>
        <p:txBody>
          <a:bodyPr/>
          <a:lstStyle/>
          <a:p>
            <a:fld id="{3955E5D6-A308-4606-8205-D0CD6001649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406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625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043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33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33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635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58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58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36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957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10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602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98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37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3659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196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81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89166"/>
            <a:ext cx="8229600" cy="4244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2428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 cap="all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79512" y="4725144"/>
            <a:ext cx="8964488" cy="1512168"/>
          </a:xfrm>
        </p:spPr>
        <p:txBody>
          <a:bodyPr>
            <a:normAutofit/>
          </a:bodyPr>
          <a:lstStyle/>
          <a:p>
            <a:r>
              <a:rPr lang="en-GB" noProof="0" dirty="0">
                <a:solidFill>
                  <a:schemeClr val="bg1"/>
                </a:solidFill>
              </a:rPr>
              <a:t>Jesus meets a rich, young leader</a:t>
            </a:r>
          </a:p>
        </p:txBody>
      </p:sp>
      <p:pic>
        <p:nvPicPr>
          <p:cNvPr id="2" name="Afbeelding 1" descr="christ-and-theRY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33" y="404664"/>
            <a:ext cx="9225465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8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789" y="4565538"/>
            <a:ext cx="3419872" cy="1728192"/>
          </a:xfrm>
        </p:spPr>
        <p:txBody>
          <a:bodyPr>
            <a:normAutofit/>
          </a:bodyPr>
          <a:lstStyle/>
          <a:p>
            <a:r>
              <a:rPr lang="en-GB" sz="2800" noProof="0" dirty="0">
                <a:solidFill>
                  <a:schemeClr val="bg1"/>
                </a:solidFill>
              </a:rPr>
              <a:t>4.Disullusioned… he went his own way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52053" y="4653136"/>
            <a:ext cx="5688632" cy="2088232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"So therefore, any one of you who does not renounce all that he has cannot be my disciple." (Luke 14:33)</a:t>
            </a:r>
          </a:p>
          <a:p>
            <a:pPr marL="82296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"For whoever would save his life will lose it, but whoever loses his life for my sake will save it." (Luke 9:24)</a:t>
            </a:r>
          </a:p>
          <a:p>
            <a:pPr lvl="1"/>
            <a:endParaRPr lang="en-GB" sz="2000" noProof="0" dirty="0">
              <a:solidFill>
                <a:schemeClr val="bg1"/>
              </a:solidFill>
            </a:endParaRPr>
          </a:p>
          <a:p>
            <a:endParaRPr lang="en-GB" sz="2000" noProof="0" dirty="0">
              <a:solidFill>
                <a:schemeClr val="bg1"/>
              </a:solidFill>
            </a:endParaRPr>
          </a:p>
        </p:txBody>
      </p:sp>
      <p:pic>
        <p:nvPicPr>
          <p:cNvPr id="6" name="Afbeelding 5" descr="christ-and-the_RYR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9"/>
            <a:ext cx="9144000" cy="456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5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869160"/>
            <a:ext cx="3419872" cy="1728192"/>
          </a:xfrm>
        </p:spPr>
        <p:txBody>
          <a:bodyPr>
            <a:normAutofit/>
          </a:bodyPr>
          <a:lstStyle/>
          <a:p>
            <a:r>
              <a:rPr lang="en-GB" sz="2800" noProof="0" dirty="0">
                <a:solidFill>
                  <a:schemeClr val="bg1"/>
                </a:solidFill>
              </a:rPr>
              <a:t>5 .He should have realised God’s promise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52053" y="4653136"/>
            <a:ext cx="5688632" cy="2088232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"Whoever is generous to the poor lends to the Lord,</a:t>
            </a:r>
          </a:p>
          <a:p>
            <a:pPr marL="82296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and he will repay him for his deed.”  Proverbs 19:17</a:t>
            </a:r>
            <a:endParaRPr lang="en-GB" sz="2400" noProof="0" dirty="0">
              <a:solidFill>
                <a:schemeClr val="bg1"/>
              </a:solidFill>
            </a:endParaRPr>
          </a:p>
          <a:p>
            <a:endParaRPr lang="en-GB" sz="2000" noProof="0" dirty="0">
              <a:solidFill>
                <a:schemeClr val="bg1"/>
              </a:solidFill>
            </a:endParaRPr>
          </a:p>
        </p:txBody>
      </p:sp>
      <p:pic>
        <p:nvPicPr>
          <p:cNvPr id="6" name="Afbeelding 5" descr="christ-and-the_RYR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9"/>
            <a:ext cx="9144000" cy="456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9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4432536" cy="423448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Come …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Follow Me…</a:t>
            </a:r>
          </a:p>
        </p:txBody>
      </p:sp>
      <p:pic>
        <p:nvPicPr>
          <p:cNvPr id="4" name="Afbeelding 3" descr="christ-and-theRY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4" r="21719"/>
          <a:stretch/>
        </p:blipFill>
        <p:spPr>
          <a:xfrm rot="10800000" flipH="1" flipV="1">
            <a:off x="4427984" y="17542"/>
            <a:ext cx="4716017" cy="687892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707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2057" y="5357161"/>
            <a:ext cx="4432536" cy="1570186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“Who then can be saved?”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FA411C-F5A6-3E40-BB3E-D590A2FCD0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5" b="-423"/>
          <a:stretch/>
        </p:blipFill>
        <p:spPr>
          <a:xfrm>
            <a:off x="32593" y="-106761"/>
            <a:ext cx="9144000" cy="547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6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hrist-and-theRY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7567"/>
            <a:ext cx="9144000" cy="4567817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872208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He went to Jesus with a burning question, </a:t>
            </a:r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>“Good master, what must I do to inherit eternal life?”  </a:t>
            </a:r>
          </a:p>
        </p:txBody>
      </p:sp>
    </p:spTree>
    <p:extLst>
      <p:ext uri="{BB962C8B-B14F-4D97-AF65-F5344CB8AC3E}">
        <p14:creationId xmlns:p14="http://schemas.microsoft.com/office/powerpoint/2010/main" val="302478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5132" y="692696"/>
            <a:ext cx="8973736" cy="1143000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Jesus said to him, “Why do you call me good? No one is good except God alone. You know the commandments: Do not commit adultery, Do not murder, Do not steal, Do not bear false witness, </a:t>
            </a:r>
            <a:r>
              <a:rPr lang="en-GB" sz="2000" dirty="0" err="1">
                <a:solidFill>
                  <a:schemeClr val="bg1"/>
                </a:solidFill>
              </a:rPr>
              <a:t>Honor</a:t>
            </a:r>
            <a:r>
              <a:rPr lang="en-GB" sz="2000" dirty="0">
                <a:solidFill>
                  <a:schemeClr val="bg1"/>
                </a:solidFill>
              </a:rPr>
              <a:t> your father and mother.’” 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And he said, “All these I have kept from my youth.”</a:t>
            </a:r>
            <a:endParaRPr lang="en-GB" sz="2000" noProof="0" dirty="0">
              <a:solidFill>
                <a:schemeClr val="bg1"/>
              </a:solidFill>
            </a:endParaRPr>
          </a:p>
        </p:txBody>
      </p:sp>
      <p:pic>
        <p:nvPicPr>
          <p:cNvPr id="6" name="Afbeelding 5" descr="christ-and-theRY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185"/>
            <a:ext cx="9144000" cy="456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7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143000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When Jesus heard this, he said to him, “One thing you still lack. Sell all that you have and distribute to the poor, and you will have treasure in heaven; and come, follow me.”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 But when he heard these things, he became very sad, for he was extremely rich.</a:t>
            </a:r>
            <a:endParaRPr lang="en-GB" sz="2000" noProof="0" dirty="0">
              <a:solidFill>
                <a:schemeClr val="bg1"/>
              </a:solidFill>
            </a:endParaRPr>
          </a:p>
        </p:txBody>
      </p:sp>
      <p:pic>
        <p:nvPicPr>
          <p:cNvPr id="6" name="Afbeelding 5" descr="christ-and-theRY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185"/>
            <a:ext cx="9144000" cy="456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5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48680"/>
            <a:ext cx="8901728" cy="1143000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Jesus, seeing that he had become sad, said, “How difficult it is for those who have wealth to enter the kingdom of God! For it is easier for a camel to go through the eye of a needle than for a rich person to enter the kingdom of God.” Those who heard it said, “Then who can be saved?” 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But he said, “What is impossible with man is possible with God.”</a:t>
            </a:r>
          </a:p>
        </p:txBody>
      </p:sp>
      <p:pic>
        <p:nvPicPr>
          <p:cNvPr id="6" name="Afbeelding 5" descr="christ-and-theRY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185"/>
            <a:ext cx="9144000" cy="456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59832" y="2132856"/>
            <a:ext cx="5945864" cy="1143000"/>
          </a:xfrm>
        </p:spPr>
        <p:txBody>
          <a:bodyPr>
            <a:normAutofit/>
          </a:bodyPr>
          <a:lstStyle/>
          <a:p>
            <a:r>
              <a:rPr lang="en-GB" noProof="0" dirty="0">
                <a:solidFill>
                  <a:schemeClr val="bg1"/>
                </a:solidFill>
              </a:rPr>
              <a:t>The young man did not know …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07904" y="3429000"/>
            <a:ext cx="5153776" cy="320533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GB" sz="4100" noProof="0" dirty="0">
                <a:solidFill>
                  <a:schemeClr val="bg1"/>
                </a:solidFill>
              </a:rPr>
              <a:t>Jesus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GB" sz="4100" noProof="0" dirty="0">
                <a:solidFill>
                  <a:schemeClr val="bg1"/>
                </a:solidFill>
              </a:rPr>
              <a:t>Himself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GB" sz="4100" noProof="0" dirty="0">
                <a:solidFill>
                  <a:schemeClr val="bg1"/>
                </a:solidFill>
              </a:rPr>
              <a:t>The power of money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GB" sz="4100" noProof="0" dirty="0">
                <a:solidFill>
                  <a:schemeClr val="bg1"/>
                </a:solidFill>
              </a:rPr>
              <a:t>The way to eternity</a:t>
            </a:r>
          </a:p>
          <a:p>
            <a:pPr marL="514350" indent="-514350">
              <a:buFont typeface="+mj-lt"/>
              <a:buAutoNum type="arabicPeriod"/>
            </a:pPr>
            <a:endParaRPr lang="en-GB" noProof="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noProof="0" dirty="0">
                <a:solidFill>
                  <a:schemeClr val="bg1"/>
                </a:solidFill>
              </a:rPr>
              <a:t>	</a:t>
            </a:r>
          </a:p>
          <a:p>
            <a:endParaRPr lang="en-GB" noProof="0" dirty="0">
              <a:solidFill>
                <a:schemeClr val="bg1"/>
              </a:solidFill>
            </a:endParaRPr>
          </a:p>
          <a:p>
            <a:endParaRPr lang="en-GB" noProof="0" dirty="0">
              <a:solidFill>
                <a:schemeClr val="bg1"/>
              </a:solidFill>
            </a:endParaRPr>
          </a:p>
        </p:txBody>
      </p:sp>
      <p:pic>
        <p:nvPicPr>
          <p:cNvPr id="4" name="Afbeelding 3" descr="christ-and-theRY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7" r="63385"/>
          <a:stretch/>
        </p:blipFill>
        <p:spPr>
          <a:xfrm>
            <a:off x="2" y="-2253"/>
            <a:ext cx="2799663" cy="456781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771800" y="476672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“Good Teacher, what must I do to inherit eternal life?”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52971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9912" y="1268760"/>
            <a:ext cx="4721728" cy="1143000"/>
          </a:xfrm>
        </p:spPr>
        <p:txBody>
          <a:bodyPr/>
          <a:lstStyle/>
          <a:p>
            <a:r>
              <a:rPr lang="en-GB" noProof="0" dirty="0">
                <a:solidFill>
                  <a:schemeClr val="bg1"/>
                </a:solidFill>
              </a:rPr>
              <a:t>1.	So, who is Jesus?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139952" y="2780928"/>
            <a:ext cx="4793736" cy="3467472"/>
          </a:xfrm>
        </p:spPr>
        <p:txBody>
          <a:bodyPr>
            <a:normAutofit/>
          </a:bodyPr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en-GB" noProof="0" dirty="0">
                <a:solidFill>
                  <a:schemeClr val="bg1"/>
                </a:solidFill>
              </a:rPr>
              <a:t>Just a good teacher?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GB" noProof="0" dirty="0">
                <a:solidFill>
                  <a:schemeClr val="bg1"/>
                </a:solidFill>
              </a:rPr>
              <a:t>The ultimate standard for goodness is God Himself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GB" noProof="0" dirty="0">
                <a:solidFill>
                  <a:schemeClr val="bg1"/>
                </a:solidFill>
              </a:rPr>
              <a:t>The only way to be ‘good’?</a:t>
            </a: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en-GB" noProof="0" dirty="0">
                <a:solidFill>
                  <a:schemeClr val="bg1"/>
                </a:solidFill>
              </a:rPr>
              <a:t>Complete surrender to God</a:t>
            </a:r>
          </a:p>
        </p:txBody>
      </p:sp>
      <p:pic>
        <p:nvPicPr>
          <p:cNvPr id="4" name="Afbeelding 3" descr="christ-and-theRY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4" r="21719"/>
          <a:stretch/>
        </p:blipFill>
        <p:spPr>
          <a:xfrm>
            <a:off x="2" y="-4549"/>
            <a:ext cx="3131581" cy="456781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347865" y="260650"/>
            <a:ext cx="54726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en-US" sz="2200" b="1" dirty="0"/>
              <a:t>Jesus said to him, “Why do you call me good? No one is good except God alone.”</a:t>
            </a:r>
            <a:r>
              <a:rPr lang="en-GB" sz="2200" dirty="0"/>
              <a:t> 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376713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6016" y="274639"/>
            <a:ext cx="4217672" cy="1143000"/>
          </a:xfrm>
        </p:spPr>
        <p:txBody>
          <a:bodyPr>
            <a:normAutofit/>
          </a:bodyPr>
          <a:lstStyle/>
          <a:p>
            <a:r>
              <a:rPr lang="en-GB" noProof="0" dirty="0">
                <a:solidFill>
                  <a:schemeClr val="bg1"/>
                </a:solidFill>
              </a:rPr>
              <a:t>2.	He did not know himself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51920" y="2041576"/>
            <a:ext cx="5049808" cy="4800600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GB" sz="2800" noProof="0" dirty="0">
                <a:solidFill>
                  <a:schemeClr val="bg1"/>
                </a:solidFill>
              </a:rPr>
              <a:t>Can you keep the commandments?</a:t>
            </a:r>
          </a:p>
          <a:p>
            <a:pPr lvl="1">
              <a:buClr>
                <a:schemeClr val="bg1"/>
              </a:buClr>
            </a:pPr>
            <a:r>
              <a:rPr lang="en-GB" sz="2400" noProof="0" dirty="0">
                <a:solidFill>
                  <a:schemeClr val="bg1"/>
                </a:solidFill>
              </a:rPr>
              <a:t>If there is only </a:t>
            </a:r>
            <a:r>
              <a:rPr lang="en-GB" sz="2400" dirty="0">
                <a:solidFill>
                  <a:schemeClr val="bg1"/>
                </a:solidFill>
              </a:rPr>
              <a:t>O</a:t>
            </a:r>
            <a:r>
              <a:rPr lang="en-GB" sz="2400" noProof="0" dirty="0">
                <a:solidFill>
                  <a:schemeClr val="bg1"/>
                </a:solidFill>
              </a:rPr>
              <a:t>ne who is good?</a:t>
            </a:r>
          </a:p>
          <a:p>
            <a:pPr>
              <a:buClr>
                <a:schemeClr val="bg1"/>
              </a:buClr>
            </a:pPr>
            <a:r>
              <a:rPr lang="en-GB" sz="2800" noProof="0" dirty="0">
                <a:solidFill>
                  <a:schemeClr val="bg1"/>
                </a:solidFill>
              </a:rPr>
              <a:t>Jesus only mentioned the commandments which talk about your relationship with others</a:t>
            </a:r>
          </a:p>
          <a:p>
            <a:pPr>
              <a:buClr>
                <a:schemeClr val="bg1"/>
              </a:buClr>
            </a:pPr>
            <a:r>
              <a:rPr lang="en-GB" sz="2800" dirty="0">
                <a:solidFill>
                  <a:schemeClr val="bg1"/>
                </a:solidFill>
              </a:rPr>
              <a:t>There was a big problem… money!</a:t>
            </a:r>
            <a:endParaRPr lang="en-GB" sz="2800" noProof="0" dirty="0">
              <a:solidFill>
                <a:schemeClr val="bg1"/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</a:pPr>
            <a:endParaRPr lang="en-GB" noProof="0" dirty="0">
              <a:solidFill>
                <a:schemeClr val="bg1"/>
              </a:solidFill>
            </a:endParaRPr>
          </a:p>
          <a:p>
            <a:endParaRPr lang="en-GB" noProof="0" dirty="0">
              <a:solidFill>
                <a:schemeClr val="bg1"/>
              </a:solidFill>
            </a:endParaRPr>
          </a:p>
          <a:p>
            <a:pPr lvl="1"/>
            <a:endParaRPr lang="en-GB" noProof="0" dirty="0">
              <a:solidFill>
                <a:schemeClr val="bg1"/>
              </a:solidFill>
            </a:endParaRPr>
          </a:p>
        </p:txBody>
      </p:sp>
      <p:pic>
        <p:nvPicPr>
          <p:cNvPr id="4" name="Afbeelding 3" descr="christ-and-theRY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81324" cy="198884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115616" y="2204865"/>
            <a:ext cx="23954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You know the commandments: Do not commit adultery, Do not murder, Do not steal, Do not bear false witness, Honor your father and mother.’” 21 And he said, “All these I have kept from my youth.”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…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When Jesus heard this, he said to him, “One thing you still lack …”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3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67944" y="274639"/>
            <a:ext cx="4865744" cy="1143000"/>
          </a:xfrm>
        </p:spPr>
        <p:txBody>
          <a:bodyPr>
            <a:normAutofit fontScale="90000"/>
          </a:bodyPr>
          <a:lstStyle/>
          <a:p>
            <a:r>
              <a:rPr lang="en-GB" noProof="0" dirty="0">
                <a:solidFill>
                  <a:schemeClr val="bg1"/>
                </a:solidFill>
              </a:rPr>
              <a:t>3.	He didn’t realise the power of money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148632" y="1772816"/>
            <a:ext cx="4977800" cy="3997424"/>
          </a:xfrm>
        </p:spPr>
        <p:txBody>
          <a:bodyPr>
            <a:normAutofit/>
          </a:bodyPr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en-GB" noProof="0" dirty="0">
                <a:solidFill>
                  <a:schemeClr val="bg1"/>
                </a:solidFill>
              </a:rPr>
              <a:t>Jesus gives a radical solution - sell what </a:t>
            </a:r>
            <a:r>
              <a:rPr lang="en-GB" dirty="0">
                <a:solidFill>
                  <a:schemeClr val="bg1"/>
                </a:solidFill>
              </a:rPr>
              <a:t>y</a:t>
            </a:r>
            <a:r>
              <a:rPr lang="en-GB" noProof="0" dirty="0" err="1">
                <a:solidFill>
                  <a:schemeClr val="bg1"/>
                </a:solidFill>
              </a:rPr>
              <a:t>ou</a:t>
            </a:r>
            <a:r>
              <a:rPr lang="en-GB" noProof="0" dirty="0">
                <a:solidFill>
                  <a:schemeClr val="bg1"/>
                </a:solidFill>
              </a:rPr>
              <a:t> own and give to the poor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GB" noProof="0" dirty="0">
                <a:solidFill>
                  <a:schemeClr val="bg1"/>
                </a:solidFill>
              </a:rPr>
              <a:t>For where your treasure is, your heart will follow!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GB" noProof="0" dirty="0">
                <a:solidFill>
                  <a:schemeClr val="bg1"/>
                </a:solidFill>
              </a:rPr>
              <a:t>You cannot love God and money (mammon)</a:t>
            </a:r>
          </a:p>
          <a:p>
            <a:endParaRPr lang="en-GB" noProof="0" dirty="0">
              <a:solidFill>
                <a:schemeClr val="bg1"/>
              </a:solidFill>
            </a:endParaRPr>
          </a:p>
        </p:txBody>
      </p:sp>
      <p:pic>
        <p:nvPicPr>
          <p:cNvPr id="5" name="Afbeelding 4" descr="christ-and-theRYR 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1" r="21720"/>
          <a:stretch/>
        </p:blipFill>
        <p:spPr>
          <a:xfrm>
            <a:off x="1" y="-3689"/>
            <a:ext cx="3758598" cy="3360681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186954" y="3727240"/>
            <a:ext cx="2520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Sell all that you have and distribute to the poor, and you will have treasure in heaven; and come, follow me.”</a:t>
            </a:r>
            <a:endParaRPr lang="nl-N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89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Compas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ass" id="{0D055973-F66F-324F-AA46-8B5089859615}" vid="{3D0DADF8-0F0C-A245-945A-875CA5A1C3E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823</TotalTime>
  <Words>2000</Words>
  <Application>Microsoft Macintosh PowerPoint</Application>
  <PresentationFormat>On-screen Show (4:3)</PresentationFormat>
  <Paragraphs>161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Palatino Linotype</vt:lpstr>
      <vt:lpstr>Compass</vt:lpstr>
      <vt:lpstr>Jesus meets a rich, young leader</vt:lpstr>
      <vt:lpstr>He went to Jesus with a burning question,  “Good master, what must I do to inherit eternal life?”  </vt:lpstr>
      <vt:lpstr>Jesus said to him, “Why do you call me good? No one is good except God alone. You know the commandments: Do not commit adultery, Do not murder, Do not steal, Do not bear false witness, Honor your father and mother.’”  And he said, “All these I have kept from my youth.”</vt:lpstr>
      <vt:lpstr>When Jesus heard this, he said to him, “One thing you still lack. Sell all that you have and distribute to the poor, and you will have treasure in heaven; and come, follow me.”  But when he heard these things, he became very sad, for he was extremely rich.</vt:lpstr>
      <vt:lpstr>Jesus, seeing that he had become sad, said, “How difficult it is for those who have wealth to enter the kingdom of God! For it is easier for a camel to go through the eye of a needle than for a rich person to enter the kingdom of God.” Those who heard it said, “Then who can be saved?”  But he said, “What is impossible with man is possible with God.”</vt:lpstr>
      <vt:lpstr>The young man did not know …</vt:lpstr>
      <vt:lpstr>1. So, who is Jesus?</vt:lpstr>
      <vt:lpstr>2. He did not know himself</vt:lpstr>
      <vt:lpstr>3. He didn’t realise the power of money </vt:lpstr>
      <vt:lpstr>4.Disullusioned… he went his own way </vt:lpstr>
      <vt:lpstr>5 .He should have realised God’s promise</vt:lpstr>
      <vt:lpstr>Come …   Follow Me…</vt:lpstr>
      <vt:lpstr>“Who then can be saved?”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Following Jesus into the Kingdom</dc:title>
  <dc:creator>Briscoe@Home</dc:creator>
  <cp:lastModifiedBy>Peter Briscoe</cp:lastModifiedBy>
  <cp:revision>53</cp:revision>
  <dcterms:created xsi:type="dcterms:W3CDTF">2012-03-02T08:49:34Z</dcterms:created>
  <dcterms:modified xsi:type="dcterms:W3CDTF">2023-04-25T13:57:42Z</dcterms:modified>
</cp:coreProperties>
</file>