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320" r:id="rId3"/>
    <p:sldId id="317" r:id="rId4"/>
    <p:sldId id="257" r:id="rId5"/>
    <p:sldId id="318" r:id="rId6"/>
    <p:sldId id="31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0093"/>
    <a:srgbClr val="FFC001"/>
    <a:srgbClr val="5B9BD6"/>
    <a:srgbClr val="EE7D31"/>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863"/>
    <p:restoredTop sz="96050"/>
  </p:normalViewPr>
  <p:slideViewPr>
    <p:cSldViewPr snapToGrid="0" snapToObjects="1">
      <p:cViewPr varScale="1">
        <p:scale>
          <a:sx n="69" d="100"/>
          <a:sy n="69" d="100"/>
        </p:scale>
        <p:origin x="208" y="24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F95BBE-2A3F-7E49-8B60-3CBFCD909258}" type="datetimeFigureOut">
              <a:rPr lang="en-NL" smtClean="0"/>
              <a:t>17/03/2022</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0F526E-52A3-1345-AA18-0EC047637A54}" type="slidenum">
              <a:rPr lang="en-NL" smtClean="0"/>
              <a:t>‹#›</a:t>
            </a:fld>
            <a:endParaRPr lang="en-NL"/>
          </a:p>
        </p:txBody>
      </p:sp>
    </p:spTree>
    <p:extLst>
      <p:ext uri="{BB962C8B-B14F-4D97-AF65-F5344CB8AC3E}">
        <p14:creationId xmlns:p14="http://schemas.microsoft.com/office/powerpoint/2010/main" val="1382487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The free PowerPoint library</a:t>
            </a:r>
          </a:p>
        </p:txBody>
      </p:sp>
      <p:sp>
        <p:nvSpPr>
          <p:cNvPr id="4" name="Slide Number Placeholder 3"/>
          <p:cNvSpPr>
            <a:spLocks noGrp="1"/>
          </p:cNvSpPr>
          <p:nvPr>
            <p:ph type="sldNum" sz="quarter" idx="10"/>
          </p:nvPr>
        </p:nvSpPr>
        <p:spPr/>
        <p:txBody>
          <a:bodyPr/>
          <a:lstStyle/>
          <a:p>
            <a:fld id="{B68D2766-C49B-4C1A-9FEE-6F146754B02B}" type="slidenum">
              <a:rPr lang="en-US" smtClean="0"/>
              <a:t>3</a:t>
            </a:fld>
            <a:endParaRPr lang="en-US"/>
          </a:p>
        </p:txBody>
      </p:sp>
    </p:spTree>
    <p:extLst>
      <p:ext uri="{BB962C8B-B14F-4D97-AF65-F5344CB8AC3E}">
        <p14:creationId xmlns:p14="http://schemas.microsoft.com/office/powerpoint/2010/main" val="3548218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a:p>
        </p:txBody>
      </p:sp>
      <p:sp>
        <p:nvSpPr>
          <p:cNvPr id="4" name="Slide Number Placeholder 3"/>
          <p:cNvSpPr>
            <a:spLocks noGrp="1"/>
          </p:cNvSpPr>
          <p:nvPr>
            <p:ph type="sldNum" sz="quarter" idx="5"/>
          </p:nvPr>
        </p:nvSpPr>
        <p:spPr/>
        <p:txBody>
          <a:bodyPr/>
          <a:lstStyle/>
          <a:p>
            <a:fld id="{050F526E-52A3-1345-AA18-0EC047637A54}" type="slidenum">
              <a:rPr lang="en-NL" smtClean="0"/>
              <a:t>5</a:t>
            </a:fld>
            <a:endParaRPr lang="en-NL"/>
          </a:p>
        </p:txBody>
      </p:sp>
    </p:spTree>
    <p:extLst>
      <p:ext uri="{BB962C8B-B14F-4D97-AF65-F5344CB8AC3E}">
        <p14:creationId xmlns:p14="http://schemas.microsoft.com/office/powerpoint/2010/main" val="3707452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050F526E-52A3-1345-AA18-0EC047637A54}" type="slidenum">
              <a:rPr lang="en-NL" smtClean="0"/>
              <a:t>6</a:t>
            </a:fld>
            <a:endParaRPr lang="en-NL"/>
          </a:p>
        </p:txBody>
      </p:sp>
    </p:spTree>
    <p:extLst>
      <p:ext uri="{BB962C8B-B14F-4D97-AF65-F5344CB8AC3E}">
        <p14:creationId xmlns:p14="http://schemas.microsoft.com/office/powerpoint/2010/main" val="1753117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NL"/>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772358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NL"/>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113574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NL"/>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11863927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NL"/>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319159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NL"/>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9060155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NL"/>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1719141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en-NL"/>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3127428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NL"/>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20316841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en-NL"/>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3179736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NL"/>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923756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4EE24B79-B1C3-6247-B8BE-CA6F0F74FDDA}" type="datetimeFigureOut">
              <a:rPr lang="en-NL" smtClean="0"/>
              <a:t>17/03/2022</a:t>
            </a:fld>
            <a:endParaRPr lang="en-NL"/>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NL"/>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058F306-2AFA-6F46-BFD3-CEEEBD392422}" type="slidenum">
              <a:rPr lang="en-NL" smtClean="0"/>
              <a:t>‹#›</a:t>
            </a:fld>
            <a:endParaRPr lang="en-NL"/>
          </a:p>
        </p:txBody>
      </p:sp>
    </p:spTree>
    <p:extLst>
      <p:ext uri="{BB962C8B-B14F-4D97-AF65-F5344CB8AC3E}">
        <p14:creationId xmlns:p14="http://schemas.microsoft.com/office/powerpoint/2010/main" val="2468354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85850" y="273844"/>
            <a:ext cx="7116679" cy="994172"/>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1085850" y="1369219"/>
            <a:ext cx="7116679" cy="326350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a:extLst>
              <a:ext uri="{FF2B5EF4-FFF2-40B4-BE49-F238E27FC236}">
                <a16:creationId xmlns:a16="http://schemas.microsoft.com/office/drawing/2014/main" id="{19279A32-A273-1B4D-9AC8-3C785E952873}"/>
              </a:ext>
            </a:extLst>
          </p:cNvPr>
          <p:cNvPicPr>
            <a:picLocks noChangeAspect="1"/>
          </p:cNvPicPr>
          <p:nvPr userDrawn="1"/>
        </p:nvPicPr>
        <p:blipFill>
          <a:blip r:embed="rId13"/>
          <a:stretch>
            <a:fillRect/>
          </a:stretch>
        </p:blipFill>
        <p:spPr>
          <a:xfrm>
            <a:off x="164726" y="394814"/>
            <a:ext cx="685800" cy="752231"/>
          </a:xfrm>
          <a:prstGeom prst="rect">
            <a:avLst/>
          </a:prstGeom>
        </p:spPr>
      </p:pic>
      <p:cxnSp>
        <p:nvCxnSpPr>
          <p:cNvPr id="12" name="Straight Connector 11">
            <a:extLst>
              <a:ext uri="{FF2B5EF4-FFF2-40B4-BE49-F238E27FC236}">
                <a16:creationId xmlns:a16="http://schemas.microsoft.com/office/drawing/2014/main" id="{F616A3FA-5A0C-3B47-B35D-4DBDAC8C9C1A}"/>
              </a:ext>
            </a:extLst>
          </p:cNvPr>
          <p:cNvCxnSpPr>
            <a:cxnSpLocks/>
          </p:cNvCxnSpPr>
          <p:nvPr userDrawn="1"/>
        </p:nvCxnSpPr>
        <p:spPr>
          <a:xfrm>
            <a:off x="1085850" y="1268016"/>
            <a:ext cx="7116679"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7" name="Graphic 16" descr="Badge with solid fill">
            <a:extLst>
              <a:ext uri="{FF2B5EF4-FFF2-40B4-BE49-F238E27FC236}">
                <a16:creationId xmlns:a16="http://schemas.microsoft.com/office/drawing/2014/main" id="{58B9F7D8-7BC1-6D40-BA32-E545406F1F49}"/>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4114800" y="2114550"/>
            <a:ext cx="914400" cy="914400"/>
          </a:xfrm>
          <a:prstGeom prst="rect">
            <a:avLst/>
          </a:prstGeom>
        </p:spPr>
      </p:pic>
    </p:spTree>
    <p:extLst>
      <p:ext uri="{BB962C8B-B14F-4D97-AF65-F5344CB8AC3E}">
        <p14:creationId xmlns:p14="http://schemas.microsoft.com/office/powerpoint/2010/main" val="2350193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txStyles>
    <p:title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713A0DC-A8B0-9040-9035-D86CC6C70CD0}"/>
              </a:ext>
            </a:extLst>
          </p:cNvPr>
          <p:cNvSpPr>
            <a:spLocks noGrp="1"/>
          </p:cNvSpPr>
          <p:nvPr>
            <p:ph type="subTitle" idx="1"/>
          </p:nvPr>
        </p:nvSpPr>
        <p:spPr>
          <a:xfrm>
            <a:off x="1143000" y="3341300"/>
            <a:ext cx="6858000" cy="469935"/>
          </a:xfrm>
        </p:spPr>
        <p:txBody>
          <a:bodyPr>
            <a:normAutofit fontScale="92500" lnSpcReduction="10000"/>
          </a:bodyPr>
          <a:lstStyle/>
          <a:p>
            <a:r>
              <a:rPr lang="en-GB" sz="3200" noProof="0" dirty="0">
                <a:solidFill>
                  <a:srgbClr val="FFC001"/>
                </a:solidFill>
              </a:rPr>
              <a:t>Stewardship Lessons for Timothy</a:t>
            </a:r>
          </a:p>
        </p:txBody>
      </p:sp>
      <p:pic>
        <p:nvPicPr>
          <p:cNvPr id="5" name="Picture 4">
            <a:extLst>
              <a:ext uri="{FF2B5EF4-FFF2-40B4-BE49-F238E27FC236}">
                <a16:creationId xmlns:a16="http://schemas.microsoft.com/office/drawing/2014/main" id="{971ACDBB-3886-6F49-996A-1FBA8984F5E7}"/>
              </a:ext>
            </a:extLst>
          </p:cNvPr>
          <p:cNvPicPr>
            <a:picLocks noChangeAspect="1"/>
          </p:cNvPicPr>
          <p:nvPr/>
        </p:nvPicPr>
        <p:blipFill>
          <a:blip r:embed="rId2"/>
          <a:stretch>
            <a:fillRect/>
          </a:stretch>
        </p:blipFill>
        <p:spPr>
          <a:xfrm>
            <a:off x="2699413" y="1306796"/>
            <a:ext cx="3745174" cy="1629699"/>
          </a:xfrm>
          <a:prstGeom prst="rect">
            <a:avLst/>
          </a:prstGeom>
        </p:spPr>
      </p:pic>
      <p:cxnSp>
        <p:nvCxnSpPr>
          <p:cNvPr id="10" name="Straight Connector 9">
            <a:extLst>
              <a:ext uri="{FF2B5EF4-FFF2-40B4-BE49-F238E27FC236}">
                <a16:creationId xmlns:a16="http://schemas.microsoft.com/office/drawing/2014/main" id="{4289F91A-28AC-C74E-BAE0-CBA833CDCFDA}"/>
              </a:ext>
            </a:extLst>
          </p:cNvPr>
          <p:cNvCxnSpPr>
            <a:cxnSpLocks/>
          </p:cNvCxnSpPr>
          <p:nvPr/>
        </p:nvCxnSpPr>
        <p:spPr>
          <a:xfrm>
            <a:off x="1468192" y="3833112"/>
            <a:ext cx="6130343"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BF5D4CD2-3754-8F4B-8942-88F97CC96168}"/>
              </a:ext>
            </a:extLst>
          </p:cNvPr>
          <p:cNvSpPr txBox="1"/>
          <p:nvPr/>
        </p:nvSpPr>
        <p:spPr>
          <a:xfrm>
            <a:off x="2988265" y="4188714"/>
            <a:ext cx="2379754" cy="461665"/>
          </a:xfrm>
          <a:prstGeom prst="rect">
            <a:avLst/>
          </a:prstGeom>
          <a:noFill/>
        </p:spPr>
        <p:txBody>
          <a:bodyPr wrap="none" rtlCol="0">
            <a:spAutoFit/>
          </a:bodyPr>
          <a:lstStyle/>
          <a:p>
            <a:r>
              <a:rPr lang="en-NL" sz="2400" dirty="0">
                <a:solidFill>
                  <a:schemeClr val="bg1"/>
                </a:solidFill>
              </a:rPr>
              <a:t>From 1 Timothy 6</a:t>
            </a:r>
          </a:p>
        </p:txBody>
      </p:sp>
    </p:spTree>
    <p:extLst>
      <p:ext uri="{BB962C8B-B14F-4D97-AF65-F5344CB8AC3E}">
        <p14:creationId xmlns:p14="http://schemas.microsoft.com/office/powerpoint/2010/main" val="1504053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13810565-C38F-A04C-B769-E91879BABC00}"/>
              </a:ext>
            </a:extLst>
          </p:cNvPr>
          <p:cNvPicPr>
            <a:picLocks noGrp="1" noChangeAspect="1"/>
          </p:cNvPicPr>
          <p:nvPr>
            <p:ph sz="half" idx="2"/>
          </p:nvPr>
        </p:nvPicPr>
        <p:blipFill>
          <a:blip r:embed="rId2"/>
          <a:stretch>
            <a:fillRect/>
          </a:stretch>
        </p:blipFill>
        <p:spPr>
          <a:xfrm>
            <a:off x="3794507" y="1890793"/>
            <a:ext cx="5349493" cy="3252707"/>
          </a:xfrm>
          <a:effectLst>
            <a:softEdge rad="635000"/>
          </a:effectLst>
        </p:spPr>
      </p:pic>
      <p:sp>
        <p:nvSpPr>
          <p:cNvPr id="4" name="Title 3">
            <a:extLst>
              <a:ext uri="{FF2B5EF4-FFF2-40B4-BE49-F238E27FC236}">
                <a16:creationId xmlns:a16="http://schemas.microsoft.com/office/drawing/2014/main" id="{B45FA19E-4E43-9F40-B796-C39D8F7FA058}"/>
              </a:ext>
            </a:extLst>
          </p:cNvPr>
          <p:cNvSpPr>
            <a:spLocks noGrp="1"/>
          </p:cNvSpPr>
          <p:nvPr>
            <p:ph type="title"/>
          </p:nvPr>
        </p:nvSpPr>
        <p:spPr/>
        <p:txBody>
          <a:bodyPr/>
          <a:lstStyle/>
          <a:p>
            <a:r>
              <a:rPr lang="en-GB" b="1" cap="small" dirty="0"/>
              <a:t>stewardship lessons for timothy</a:t>
            </a:r>
            <a:endParaRPr lang="en-NL" dirty="0"/>
          </a:p>
        </p:txBody>
      </p:sp>
      <p:sp>
        <p:nvSpPr>
          <p:cNvPr id="3" name="Content Placeholder 2">
            <a:extLst>
              <a:ext uri="{FF2B5EF4-FFF2-40B4-BE49-F238E27FC236}">
                <a16:creationId xmlns:a16="http://schemas.microsoft.com/office/drawing/2014/main" id="{79F49A9F-1221-1040-93EE-2343EC6E4B6D}"/>
              </a:ext>
            </a:extLst>
          </p:cNvPr>
          <p:cNvSpPr>
            <a:spLocks noGrp="1"/>
          </p:cNvSpPr>
          <p:nvPr>
            <p:ph sz="half" idx="1"/>
          </p:nvPr>
        </p:nvSpPr>
        <p:spPr>
          <a:xfrm>
            <a:off x="277506" y="2794635"/>
            <a:ext cx="3886200" cy="2075021"/>
          </a:xfrm>
        </p:spPr>
        <p:txBody>
          <a:bodyPr>
            <a:normAutofit lnSpcReduction="10000"/>
          </a:bodyPr>
          <a:lstStyle/>
          <a:p>
            <a:pPr marL="0" indent="0">
              <a:buNone/>
            </a:pPr>
            <a:r>
              <a:rPr lang="en-GB" dirty="0"/>
              <a:t>Paul was writing to alert Timothy  to …</a:t>
            </a:r>
          </a:p>
          <a:p>
            <a:pPr marL="0" indent="0">
              <a:buNone/>
            </a:pPr>
            <a:r>
              <a:rPr lang="en-GB" dirty="0"/>
              <a:t>“constant friction among people who are depraved in mind and deprived of the truth, imagining that godliness is a means of gain.” (v5)</a:t>
            </a:r>
            <a:endParaRPr lang="en-NL" dirty="0"/>
          </a:p>
        </p:txBody>
      </p:sp>
    </p:spTree>
    <p:extLst>
      <p:ext uri="{BB962C8B-B14F-4D97-AF65-F5344CB8AC3E}">
        <p14:creationId xmlns:p14="http://schemas.microsoft.com/office/powerpoint/2010/main" val="125362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108"/>
          <p:cNvSpPr>
            <a:spLocks noGrp="1"/>
          </p:cNvSpPr>
          <p:nvPr>
            <p:ph type="title"/>
          </p:nvPr>
        </p:nvSpPr>
        <p:spPr/>
        <p:txBody>
          <a:bodyPr>
            <a:normAutofit/>
          </a:bodyPr>
          <a:lstStyle/>
          <a:p>
            <a:r>
              <a:rPr lang="en-GB" b="1" cap="small" noProof="0" dirty="0">
                <a:latin typeface="+mn-lt"/>
              </a:rPr>
              <a:t>stewardship lessons for timothy</a:t>
            </a:r>
          </a:p>
        </p:txBody>
      </p:sp>
      <p:sp>
        <p:nvSpPr>
          <p:cNvPr id="21" name="Parallélogramme 29"/>
          <p:cNvSpPr/>
          <p:nvPr/>
        </p:nvSpPr>
        <p:spPr>
          <a:xfrm flipH="1">
            <a:off x="5838374" y="2134973"/>
            <a:ext cx="1244614" cy="1065922"/>
          </a:xfrm>
          <a:prstGeom prst="parallelogram">
            <a:avLst>
              <a:gd name="adj" fmla="val 54567"/>
            </a:avLst>
          </a:prstGeom>
          <a:gradFill flip="none" rotWithShape="1">
            <a:gsLst>
              <a:gs pos="78000">
                <a:srgbClr val="D60093"/>
              </a:gs>
              <a:gs pos="34000">
                <a:srgbClr val="320020"/>
              </a:gs>
              <a:gs pos="54000">
                <a:srgbClr val="D60093"/>
              </a:gs>
              <a:gs pos="100000">
                <a:srgbClr val="D60093"/>
              </a:gs>
            </a:gsLst>
            <a:lin ang="9600000" scaled="0"/>
            <a:tileRect/>
          </a:gradFill>
          <a:ln w="9525">
            <a:noFill/>
            <a:round/>
            <a:headEnd/>
            <a:tailEnd/>
          </a:ln>
        </p:spPr>
        <p:txBody>
          <a:bodyPr/>
          <a:lstStyle/>
          <a:p>
            <a:endParaRPr lang="fr-FR" sz="1350"/>
          </a:p>
        </p:txBody>
      </p:sp>
      <p:sp>
        <p:nvSpPr>
          <p:cNvPr id="22" name="Parallélogramme 26"/>
          <p:cNvSpPr/>
          <p:nvPr/>
        </p:nvSpPr>
        <p:spPr>
          <a:xfrm flipH="1">
            <a:off x="4538143" y="2086527"/>
            <a:ext cx="1326598" cy="1089012"/>
          </a:xfrm>
          <a:prstGeom prst="parallelogram">
            <a:avLst>
              <a:gd name="adj" fmla="val 54567"/>
            </a:avLst>
          </a:prstGeom>
          <a:gradFill flip="none" rotWithShape="1">
            <a:gsLst>
              <a:gs pos="78000">
                <a:srgbClr val="FFB400"/>
              </a:gs>
              <a:gs pos="34000">
                <a:srgbClr val="7E5A00"/>
              </a:gs>
              <a:gs pos="54000">
                <a:srgbClr val="C48A00"/>
              </a:gs>
              <a:gs pos="100000">
                <a:srgbClr val="FFB400"/>
              </a:gs>
            </a:gsLst>
            <a:lin ang="9600000" scaled="0"/>
            <a:tileRect/>
          </a:gradFill>
          <a:ln w="9525">
            <a:noFill/>
            <a:round/>
            <a:headEnd/>
            <a:tailEnd/>
          </a:ln>
        </p:spPr>
        <p:txBody>
          <a:bodyPr/>
          <a:lstStyle/>
          <a:p>
            <a:endParaRPr lang="fr-FR" sz="1350"/>
          </a:p>
        </p:txBody>
      </p:sp>
      <p:sp>
        <p:nvSpPr>
          <p:cNvPr id="23" name="Parallélogramme 28"/>
          <p:cNvSpPr/>
          <p:nvPr/>
        </p:nvSpPr>
        <p:spPr>
          <a:xfrm>
            <a:off x="5192051" y="2101879"/>
            <a:ext cx="1264240" cy="1928635"/>
          </a:xfrm>
          <a:prstGeom prst="parallelogram">
            <a:avLst>
              <a:gd name="adj" fmla="val 50862"/>
            </a:avLst>
          </a:prstGeom>
          <a:solidFill>
            <a:srgbClr val="D60093"/>
          </a:solidFill>
          <a:ln w="9525">
            <a:noFill/>
            <a:round/>
            <a:headEnd/>
            <a:tailEnd/>
          </a:ln>
        </p:spPr>
        <p:txBody>
          <a:bodyPr/>
          <a:lstStyle/>
          <a:p>
            <a:endParaRPr lang="fr-FR" sz="1350"/>
          </a:p>
        </p:txBody>
      </p:sp>
      <p:sp>
        <p:nvSpPr>
          <p:cNvPr id="24" name="Parallélogramme 13"/>
          <p:cNvSpPr/>
          <p:nvPr/>
        </p:nvSpPr>
        <p:spPr>
          <a:xfrm flipH="1">
            <a:off x="2968698" y="2093123"/>
            <a:ext cx="1421564" cy="1089013"/>
          </a:xfrm>
          <a:prstGeom prst="parallelogram">
            <a:avLst>
              <a:gd name="adj" fmla="val 54756"/>
            </a:avLst>
          </a:prstGeom>
          <a:gradFill flip="none" rotWithShape="1">
            <a:gsLst>
              <a:gs pos="78000">
                <a:srgbClr val="8CE071"/>
              </a:gs>
              <a:gs pos="34000">
                <a:srgbClr val="48763A"/>
              </a:gs>
              <a:gs pos="54000">
                <a:srgbClr val="6CAC57"/>
              </a:gs>
              <a:gs pos="100000">
                <a:srgbClr val="8CE071"/>
              </a:gs>
            </a:gsLst>
            <a:lin ang="9600000" scaled="0"/>
            <a:tileRect/>
          </a:gradFill>
          <a:ln w="9525">
            <a:noFill/>
            <a:round/>
            <a:headEnd/>
            <a:tailEnd/>
          </a:ln>
        </p:spPr>
        <p:txBody>
          <a:bodyPr/>
          <a:lstStyle/>
          <a:p>
            <a:endParaRPr lang="fr-FR" sz="1350"/>
          </a:p>
        </p:txBody>
      </p:sp>
      <p:sp>
        <p:nvSpPr>
          <p:cNvPr id="25" name="Parallélogramme 14"/>
          <p:cNvSpPr/>
          <p:nvPr/>
        </p:nvSpPr>
        <p:spPr>
          <a:xfrm>
            <a:off x="3556423" y="2090024"/>
            <a:ext cx="1603144" cy="1902773"/>
          </a:xfrm>
          <a:prstGeom prst="parallelogram">
            <a:avLst>
              <a:gd name="adj" fmla="val 50862"/>
            </a:avLst>
          </a:prstGeom>
          <a:solidFill>
            <a:srgbClr val="FFB400"/>
          </a:solidFill>
          <a:ln w="9525">
            <a:noFill/>
            <a:round/>
            <a:headEnd/>
            <a:tailEnd/>
          </a:ln>
        </p:spPr>
        <p:txBody>
          <a:bodyPr/>
          <a:lstStyle/>
          <a:p>
            <a:pPr>
              <a:defRPr/>
            </a:pPr>
            <a:endParaRPr lang="fr-FR" sz="1350"/>
          </a:p>
        </p:txBody>
      </p:sp>
      <p:sp>
        <p:nvSpPr>
          <p:cNvPr id="28" name="Parallélogramme 20"/>
          <p:cNvSpPr/>
          <p:nvPr/>
        </p:nvSpPr>
        <p:spPr>
          <a:xfrm>
            <a:off x="2163631" y="2095761"/>
            <a:ext cx="1468990" cy="1940873"/>
          </a:xfrm>
          <a:prstGeom prst="parallelogram">
            <a:avLst>
              <a:gd name="adj" fmla="val 50862"/>
            </a:avLst>
          </a:prstGeom>
          <a:solidFill>
            <a:srgbClr val="8CE071"/>
          </a:solidFill>
          <a:ln w="9525">
            <a:noFill/>
            <a:round/>
            <a:headEnd/>
            <a:tailEnd/>
          </a:ln>
        </p:spPr>
        <p:txBody>
          <a:bodyPr/>
          <a:lstStyle/>
          <a:p>
            <a:pPr>
              <a:defRPr/>
            </a:pPr>
            <a:endParaRPr lang="fr-FR" sz="1350"/>
          </a:p>
        </p:txBody>
      </p:sp>
      <p:sp>
        <p:nvSpPr>
          <p:cNvPr id="32" name="ZoneTexte 37"/>
          <p:cNvSpPr txBox="1"/>
          <p:nvPr/>
        </p:nvSpPr>
        <p:spPr>
          <a:xfrm>
            <a:off x="2303990" y="3034275"/>
            <a:ext cx="1219949" cy="369332"/>
          </a:xfrm>
          <a:prstGeom prst="rect">
            <a:avLst/>
          </a:prstGeom>
          <a:noFill/>
          <a:scene3d>
            <a:camera prst="orthographicFront">
              <a:rot lat="0" lon="0" rev="4200000"/>
            </a:camera>
            <a:lightRig rig="threePt" dir="t"/>
          </a:scene3d>
        </p:spPr>
        <p:txBody>
          <a:bodyPr wrap="none" anchor="ctr">
            <a:spAutoFit/>
          </a:bodyPr>
          <a:lstStyle/>
          <a:p>
            <a:pPr algn="ctr">
              <a:defRPr/>
            </a:pPr>
            <a:r>
              <a:rPr lang="fr-FR" b="1" dirty="0"/>
              <a:t>NOT RICH?</a:t>
            </a:r>
          </a:p>
        </p:txBody>
      </p:sp>
      <p:sp>
        <p:nvSpPr>
          <p:cNvPr id="33" name="ZoneTexte 38"/>
          <p:cNvSpPr txBox="1"/>
          <p:nvPr/>
        </p:nvSpPr>
        <p:spPr>
          <a:xfrm rot="302941">
            <a:off x="3287789" y="2873581"/>
            <a:ext cx="2019079" cy="369332"/>
          </a:xfrm>
          <a:prstGeom prst="rect">
            <a:avLst/>
          </a:prstGeom>
          <a:noFill/>
          <a:scene3d>
            <a:camera prst="orthographicFront">
              <a:rot lat="0" lon="0" rev="4200000"/>
            </a:camera>
            <a:lightRig rig="threePt" dir="t"/>
          </a:scene3d>
        </p:spPr>
        <p:txBody>
          <a:bodyPr wrap="none" anchor="ctr">
            <a:spAutoFit/>
          </a:bodyPr>
          <a:lstStyle/>
          <a:p>
            <a:pPr algn="ctr">
              <a:defRPr/>
            </a:pPr>
            <a:r>
              <a:rPr lang="fr-FR" b="1" dirty="0"/>
              <a:t>WANT TO BE RICH?</a:t>
            </a:r>
          </a:p>
        </p:txBody>
      </p:sp>
      <p:sp>
        <p:nvSpPr>
          <p:cNvPr id="34" name="ZoneTexte 39"/>
          <p:cNvSpPr txBox="1"/>
          <p:nvPr/>
        </p:nvSpPr>
        <p:spPr>
          <a:xfrm>
            <a:off x="5163359" y="3013485"/>
            <a:ext cx="1184940" cy="369332"/>
          </a:xfrm>
          <a:prstGeom prst="rect">
            <a:avLst/>
          </a:prstGeom>
          <a:noFill/>
          <a:scene3d>
            <a:camera prst="orthographicFront">
              <a:rot lat="0" lon="0" rev="4200000"/>
            </a:camera>
            <a:lightRig rig="threePt" dir="t"/>
          </a:scene3d>
        </p:spPr>
        <p:txBody>
          <a:bodyPr wrap="none" anchor="ctr">
            <a:spAutoFit/>
          </a:bodyPr>
          <a:lstStyle/>
          <a:p>
            <a:pPr algn="ctr">
              <a:defRPr/>
            </a:pPr>
            <a:r>
              <a:rPr lang="fr-FR" b="1" dirty="0">
                <a:solidFill>
                  <a:schemeClr val="bg1"/>
                </a:solidFill>
              </a:rPr>
              <a:t>ARE RICH?</a:t>
            </a:r>
          </a:p>
        </p:txBody>
      </p:sp>
      <p:sp>
        <p:nvSpPr>
          <p:cNvPr id="36" name="ZoneTexte 27"/>
          <p:cNvSpPr txBox="1">
            <a:spLocks noChangeArrowheads="1"/>
          </p:cNvSpPr>
          <p:nvPr/>
        </p:nvSpPr>
        <p:spPr bwMode="auto">
          <a:xfrm>
            <a:off x="4477185" y="1515915"/>
            <a:ext cx="614271"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US"/>
            </a:defPPr>
            <a:lvl1pPr algn="ctr">
              <a:defRPr sz="4400" b="1">
                <a:solidFill>
                  <a:srgbClr val="FFB400"/>
                </a:solidFill>
                <a:latin typeface="Calibri" panose="020F0502020204030204" pitchFamily="34" charset="0"/>
                <a:cs typeface="Arial" panose="020B0604020202020204" pitchFamily="34" charset="0"/>
              </a:defRPr>
            </a:lvl1pPr>
            <a:lvl2pPr marL="742950" indent="-285750" eaLnBrk="0" hangingPunct="0">
              <a:defRPr>
                <a:latin typeface="Calibri" panose="020F0502020204030204" pitchFamily="34" charset="0"/>
                <a:cs typeface="Arial" panose="020B0604020202020204" pitchFamily="34" charset="0"/>
              </a:defRPr>
            </a:lvl2pPr>
            <a:lvl3pPr marL="1143000" indent="-228600" eaLnBrk="0" hangingPunct="0">
              <a:defRPr>
                <a:latin typeface="Calibri" panose="020F0502020204030204" pitchFamily="34" charset="0"/>
                <a:cs typeface="Arial" panose="020B0604020202020204" pitchFamily="34" charset="0"/>
              </a:defRPr>
            </a:lvl3pPr>
            <a:lvl4pPr marL="1600200" indent="-228600" eaLnBrk="0" hangingPunct="0">
              <a:defRPr>
                <a:latin typeface="Calibri" panose="020F0502020204030204" pitchFamily="34" charset="0"/>
                <a:cs typeface="Arial" panose="020B0604020202020204" pitchFamily="34" charset="0"/>
              </a:defRPr>
            </a:lvl4pPr>
            <a:lvl5pPr marL="2057400" indent="-228600" eaLnBrk="0" hangingPunct="0">
              <a:defRPr>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latin typeface="Calibri" panose="020F0502020204030204" pitchFamily="34" charset="0"/>
                <a:cs typeface="Arial" panose="020B0604020202020204" pitchFamily="34" charset="0"/>
              </a:defRPr>
            </a:lvl9pPr>
          </a:lstStyle>
          <a:p>
            <a:r>
              <a:rPr lang="fr-FR" altLang="en-US" sz="3300" dirty="0"/>
              <a:t>02</a:t>
            </a:r>
          </a:p>
        </p:txBody>
      </p:sp>
      <p:sp>
        <p:nvSpPr>
          <p:cNvPr id="37" name="ZoneTexte 30"/>
          <p:cNvSpPr txBox="1">
            <a:spLocks noChangeArrowheads="1"/>
          </p:cNvSpPr>
          <p:nvPr/>
        </p:nvSpPr>
        <p:spPr bwMode="auto">
          <a:xfrm>
            <a:off x="5824171" y="1487276"/>
            <a:ext cx="614271"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3300" b="1" dirty="0">
                <a:solidFill>
                  <a:srgbClr val="D60093"/>
                </a:solidFill>
              </a:rPr>
              <a:t>03</a:t>
            </a:r>
          </a:p>
        </p:txBody>
      </p:sp>
      <p:sp>
        <p:nvSpPr>
          <p:cNvPr id="39" name="ZoneTexte 41"/>
          <p:cNvSpPr txBox="1">
            <a:spLocks noChangeArrowheads="1"/>
          </p:cNvSpPr>
          <p:nvPr/>
        </p:nvSpPr>
        <p:spPr bwMode="auto">
          <a:xfrm>
            <a:off x="2867618" y="1954033"/>
            <a:ext cx="614271"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US"/>
            </a:defPPr>
            <a:lvl1pPr algn="ctr">
              <a:defRPr sz="4400" b="1">
                <a:solidFill>
                  <a:srgbClr val="8CE071"/>
                </a:solidFill>
                <a:latin typeface="Calibri" panose="020F0502020204030204" pitchFamily="34" charset="0"/>
                <a:cs typeface="Arial" panose="020B0604020202020204" pitchFamily="34" charset="0"/>
              </a:defRPr>
            </a:lvl1pPr>
            <a:lvl2pPr marL="742950" indent="-285750" eaLnBrk="0" hangingPunct="0">
              <a:defRPr>
                <a:latin typeface="Calibri" panose="020F0502020204030204" pitchFamily="34" charset="0"/>
                <a:cs typeface="Arial" panose="020B0604020202020204" pitchFamily="34" charset="0"/>
              </a:defRPr>
            </a:lvl2pPr>
            <a:lvl3pPr marL="1143000" indent="-228600" eaLnBrk="0" hangingPunct="0">
              <a:defRPr>
                <a:latin typeface="Calibri" panose="020F0502020204030204" pitchFamily="34" charset="0"/>
                <a:cs typeface="Arial" panose="020B0604020202020204" pitchFamily="34" charset="0"/>
              </a:defRPr>
            </a:lvl3pPr>
            <a:lvl4pPr marL="1600200" indent="-228600" eaLnBrk="0" hangingPunct="0">
              <a:defRPr>
                <a:latin typeface="Calibri" panose="020F0502020204030204" pitchFamily="34" charset="0"/>
                <a:cs typeface="Arial" panose="020B0604020202020204" pitchFamily="34" charset="0"/>
              </a:defRPr>
            </a:lvl4pPr>
            <a:lvl5pPr marL="2057400" indent="-228600" eaLnBrk="0" hangingPunct="0">
              <a:defRPr>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latin typeface="Calibri" panose="020F0502020204030204" pitchFamily="34" charset="0"/>
                <a:cs typeface="Arial" panose="020B0604020202020204" pitchFamily="34" charset="0"/>
              </a:defRPr>
            </a:lvl9pPr>
          </a:lstStyle>
          <a:p>
            <a:r>
              <a:rPr lang="fr-FR" altLang="en-US" sz="3300" dirty="0"/>
              <a:t>01</a:t>
            </a:r>
          </a:p>
        </p:txBody>
      </p:sp>
      <p:sp>
        <p:nvSpPr>
          <p:cNvPr id="29" name="ZoneTexte 41">
            <a:extLst>
              <a:ext uri="{FF2B5EF4-FFF2-40B4-BE49-F238E27FC236}">
                <a16:creationId xmlns:a16="http://schemas.microsoft.com/office/drawing/2014/main" id="{C199ADCF-E5B7-CA47-8444-ECF39C404698}"/>
              </a:ext>
            </a:extLst>
          </p:cNvPr>
          <p:cNvSpPr txBox="1">
            <a:spLocks noChangeArrowheads="1"/>
          </p:cNvSpPr>
          <p:nvPr/>
        </p:nvSpPr>
        <p:spPr bwMode="auto">
          <a:xfrm>
            <a:off x="3079144" y="1494461"/>
            <a:ext cx="60144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defPPr>
              <a:defRPr lang="en-US"/>
            </a:defPPr>
            <a:lvl1pPr algn="ctr">
              <a:defRPr sz="4400" b="1">
                <a:solidFill>
                  <a:srgbClr val="8CE071"/>
                </a:solidFill>
                <a:latin typeface="Calibri" panose="020F0502020204030204" pitchFamily="34" charset="0"/>
                <a:cs typeface="Arial" panose="020B0604020202020204" pitchFamily="34" charset="0"/>
              </a:defRPr>
            </a:lvl1pPr>
            <a:lvl2pPr marL="742950" indent="-285750" eaLnBrk="0" hangingPunct="0">
              <a:defRPr>
                <a:latin typeface="Calibri" panose="020F0502020204030204" pitchFamily="34" charset="0"/>
                <a:cs typeface="Arial" panose="020B0604020202020204" pitchFamily="34" charset="0"/>
              </a:defRPr>
            </a:lvl2pPr>
            <a:lvl3pPr marL="1143000" indent="-228600" eaLnBrk="0" hangingPunct="0">
              <a:defRPr>
                <a:latin typeface="Calibri" panose="020F0502020204030204" pitchFamily="34" charset="0"/>
                <a:cs typeface="Arial" panose="020B0604020202020204" pitchFamily="34" charset="0"/>
              </a:defRPr>
            </a:lvl3pPr>
            <a:lvl4pPr marL="1600200" indent="-228600" eaLnBrk="0" hangingPunct="0">
              <a:defRPr>
                <a:latin typeface="Calibri" panose="020F0502020204030204" pitchFamily="34" charset="0"/>
                <a:cs typeface="Arial" panose="020B0604020202020204" pitchFamily="34" charset="0"/>
              </a:defRPr>
            </a:lvl4pPr>
            <a:lvl5pPr marL="2057400" indent="-228600" eaLnBrk="0" hangingPunct="0">
              <a:defRPr>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latin typeface="Calibri" panose="020F0502020204030204" pitchFamily="34" charset="0"/>
                <a:cs typeface="Arial" panose="020B0604020202020204" pitchFamily="34" charset="0"/>
              </a:defRPr>
            </a:lvl9pPr>
          </a:lstStyle>
          <a:p>
            <a:r>
              <a:rPr lang="fr-FR" altLang="en-US" sz="3200" dirty="0"/>
              <a:t>01</a:t>
            </a:r>
          </a:p>
        </p:txBody>
      </p:sp>
      <p:sp>
        <p:nvSpPr>
          <p:cNvPr id="2" name="TextBox 1">
            <a:extLst>
              <a:ext uri="{FF2B5EF4-FFF2-40B4-BE49-F238E27FC236}">
                <a16:creationId xmlns:a16="http://schemas.microsoft.com/office/drawing/2014/main" id="{7080FA81-8285-4749-B6D5-F4275D2D5646}"/>
              </a:ext>
            </a:extLst>
          </p:cNvPr>
          <p:cNvSpPr txBox="1"/>
          <p:nvPr/>
        </p:nvSpPr>
        <p:spPr>
          <a:xfrm>
            <a:off x="2820898" y="4182883"/>
            <a:ext cx="3312573" cy="461665"/>
          </a:xfrm>
          <a:prstGeom prst="rect">
            <a:avLst/>
          </a:prstGeom>
          <a:noFill/>
        </p:spPr>
        <p:txBody>
          <a:bodyPr wrap="none" rtlCol="0">
            <a:spAutoFit/>
          </a:bodyPr>
          <a:lstStyle/>
          <a:p>
            <a:r>
              <a:rPr lang="en-NL" sz="2400" cap="small" dirty="0">
                <a:solidFill>
                  <a:schemeClr val="bg1"/>
                </a:solidFill>
              </a:rPr>
              <a:t>three categories of people</a:t>
            </a:r>
          </a:p>
        </p:txBody>
      </p:sp>
    </p:spTree>
    <p:extLst>
      <p:ext uri="{BB962C8B-B14F-4D97-AF65-F5344CB8AC3E}">
        <p14:creationId xmlns:p14="http://schemas.microsoft.com/office/powerpoint/2010/main" val="363071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6C84D289-2E7B-ED47-9228-6352FBDDAC82}"/>
              </a:ext>
            </a:extLst>
          </p:cNvPr>
          <p:cNvSpPr>
            <a:spLocks noGrp="1"/>
          </p:cNvSpPr>
          <p:nvPr>
            <p:ph type="title"/>
          </p:nvPr>
        </p:nvSpPr>
        <p:spPr/>
        <p:txBody>
          <a:bodyPr>
            <a:normAutofit/>
          </a:bodyPr>
          <a:lstStyle/>
          <a:p>
            <a:r>
              <a:rPr lang="en-GB" altLang="en-US" sz="3600" b="1" noProof="0" dirty="0">
                <a:solidFill>
                  <a:srgbClr val="92D050"/>
                </a:solidFill>
                <a:latin typeface="+mn-lt"/>
              </a:rPr>
              <a:t>01</a:t>
            </a:r>
            <a:r>
              <a:rPr lang="en-GB" altLang="en-US" sz="3600" b="1" noProof="0" dirty="0">
                <a:latin typeface="+mn-lt"/>
              </a:rPr>
              <a:t> </a:t>
            </a:r>
            <a:r>
              <a:rPr lang="en-GB" altLang="en-US" sz="3600" b="1" cap="small" noProof="0" dirty="0">
                <a:solidFill>
                  <a:srgbClr val="92D050"/>
                </a:solidFill>
                <a:latin typeface="+mn-lt"/>
              </a:rPr>
              <a:t>for those who are not rich</a:t>
            </a:r>
            <a:endParaRPr lang="en-GB" b="1" cap="small" noProof="0" dirty="0">
              <a:solidFill>
                <a:srgbClr val="92D050"/>
              </a:solidFill>
              <a:latin typeface="+mn-lt"/>
            </a:endParaRPr>
          </a:p>
        </p:txBody>
      </p:sp>
      <p:sp>
        <p:nvSpPr>
          <p:cNvPr id="26" name="Text Placeholder 25">
            <a:extLst>
              <a:ext uri="{FF2B5EF4-FFF2-40B4-BE49-F238E27FC236}">
                <a16:creationId xmlns:a16="http://schemas.microsoft.com/office/drawing/2014/main" id="{CFA7523E-9391-4743-8C4A-EBF132ED4392}"/>
              </a:ext>
            </a:extLst>
          </p:cNvPr>
          <p:cNvSpPr>
            <a:spLocks noGrp="1"/>
          </p:cNvSpPr>
          <p:nvPr>
            <p:ph type="body" idx="1"/>
          </p:nvPr>
        </p:nvSpPr>
        <p:spPr>
          <a:solidFill>
            <a:srgbClr val="92D050"/>
          </a:solidFill>
        </p:spPr>
        <p:txBody>
          <a:bodyPr>
            <a:normAutofit/>
          </a:bodyPr>
          <a:lstStyle/>
          <a:p>
            <a:r>
              <a:rPr lang="en-GB" sz="2000" noProof="0" dirty="0">
                <a:solidFill>
                  <a:schemeClr val="tx1"/>
                </a:solidFill>
              </a:rPr>
              <a:t>Paul’s lessons</a:t>
            </a:r>
          </a:p>
        </p:txBody>
      </p:sp>
      <p:sp>
        <p:nvSpPr>
          <p:cNvPr id="24" name="Content Placeholder 23">
            <a:extLst>
              <a:ext uri="{FF2B5EF4-FFF2-40B4-BE49-F238E27FC236}">
                <a16:creationId xmlns:a16="http://schemas.microsoft.com/office/drawing/2014/main" id="{E076A98E-70B2-DD4D-A6C1-4A7513C0169E}"/>
              </a:ext>
            </a:extLst>
          </p:cNvPr>
          <p:cNvSpPr>
            <a:spLocks noGrp="1"/>
          </p:cNvSpPr>
          <p:nvPr>
            <p:ph sz="half" idx="2"/>
          </p:nvPr>
        </p:nvSpPr>
        <p:spPr>
          <a:xfrm>
            <a:off x="627459" y="2016591"/>
            <a:ext cx="3868340" cy="2763441"/>
          </a:xfrm>
        </p:spPr>
        <p:txBody>
          <a:bodyPr/>
          <a:lstStyle/>
          <a:p>
            <a:pPr marL="0" indent="0">
              <a:buNone/>
            </a:pPr>
            <a:r>
              <a:rPr lang="en-GB" noProof="0" dirty="0"/>
              <a:t>6. But godliness with contentment is great gain, </a:t>
            </a:r>
          </a:p>
          <a:p>
            <a:pPr marL="0" indent="0">
              <a:buNone/>
            </a:pPr>
            <a:r>
              <a:rPr lang="en-GB" noProof="0" dirty="0"/>
              <a:t>7. for we brought nothing into the world, and we cannot take anything out of the world. </a:t>
            </a:r>
          </a:p>
          <a:p>
            <a:pPr marL="0" indent="0">
              <a:buNone/>
            </a:pPr>
            <a:r>
              <a:rPr lang="en-GB" noProof="0" dirty="0"/>
              <a:t>8. But if we have food and clothing, with these we will be content</a:t>
            </a:r>
          </a:p>
        </p:txBody>
      </p:sp>
      <p:sp>
        <p:nvSpPr>
          <p:cNvPr id="27" name="Text Placeholder 26">
            <a:extLst>
              <a:ext uri="{FF2B5EF4-FFF2-40B4-BE49-F238E27FC236}">
                <a16:creationId xmlns:a16="http://schemas.microsoft.com/office/drawing/2014/main" id="{8087A6DA-0364-BB4D-AB6E-86AC1B28F81A}"/>
              </a:ext>
            </a:extLst>
          </p:cNvPr>
          <p:cNvSpPr>
            <a:spLocks noGrp="1"/>
          </p:cNvSpPr>
          <p:nvPr>
            <p:ph type="body" sz="quarter" idx="3"/>
          </p:nvPr>
        </p:nvSpPr>
        <p:spPr>
          <a:solidFill>
            <a:srgbClr val="92D050"/>
          </a:solidFill>
        </p:spPr>
        <p:txBody>
          <a:bodyPr>
            <a:normAutofit/>
          </a:bodyPr>
          <a:lstStyle/>
          <a:p>
            <a:r>
              <a:rPr lang="en-GB" sz="2000" noProof="0" dirty="0">
                <a:solidFill>
                  <a:schemeClr val="tx1"/>
                </a:solidFill>
              </a:rPr>
              <a:t>Key</a:t>
            </a:r>
            <a:r>
              <a:rPr lang="en-GB" sz="2000" noProof="0" dirty="0"/>
              <a:t> </a:t>
            </a:r>
            <a:r>
              <a:rPr lang="en-GB" sz="2000" noProof="0" dirty="0">
                <a:solidFill>
                  <a:schemeClr val="tx1"/>
                </a:solidFill>
              </a:rPr>
              <a:t>Issues</a:t>
            </a:r>
          </a:p>
        </p:txBody>
      </p:sp>
      <p:sp>
        <p:nvSpPr>
          <p:cNvPr id="25" name="Content Placeholder 24">
            <a:extLst>
              <a:ext uri="{FF2B5EF4-FFF2-40B4-BE49-F238E27FC236}">
                <a16:creationId xmlns:a16="http://schemas.microsoft.com/office/drawing/2014/main" id="{8E25FE5F-CB0D-CE4F-A192-A3D1D1D952F2}"/>
              </a:ext>
            </a:extLst>
          </p:cNvPr>
          <p:cNvSpPr>
            <a:spLocks noGrp="1"/>
          </p:cNvSpPr>
          <p:nvPr>
            <p:ph sz="quarter" idx="4"/>
          </p:nvPr>
        </p:nvSpPr>
        <p:spPr>
          <a:xfrm>
            <a:off x="4629150" y="2016591"/>
            <a:ext cx="3887391" cy="2763441"/>
          </a:xfrm>
        </p:spPr>
        <p:txBody>
          <a:bodyPr/>
          <a:lstStyle/>
          <a:p>
            <a:r>
              <a:rPr lang="en-GB" noProof="0" dirty="0"/>
              <a:t>Godliness </a:t>
            </a:r>
            <a:br>
              <a:rPr lang="en-GB" noProof="0" dirty="0"/>
            </a:br>
            <a:endParaRPr lang="en-GB" noProof="0" dirty="0"/>
          </a:p>
          <a:p>
            <a:r>
              <a:rPr lang="en-GB" noProof="0" dirty="0"/>
              <a:t>Contentment</a:t>
            </a:r>
            <a:br>
              <a:rPr lang="en-GB" noProof="0" dirty="0"/>
            </a:br>
            <a:endParaRPr lang="en-GB" noProof="0" dirty="0"/>
          </a:p>
          <a:p>
            <a:r>
              <a:rPr lang="en-GB" noProof="0" dirty="0"/>
              <a:t>Ownership</a:t>
            </a:r>
            <a:br>
              <a:rPr lang="en-GB" noProof="0" dirty="0"/>
            </a:br>
            <a:endParaRPr lang="en-GB" noProof="0" dirty="0"/>
          </a:p>
          <a:p>
            <a:r>
              <a:rPr lang="en-GB" noProof="0" dirty="0"/>
              <a:t>Enough</a:t>
            </a:r>
          </a:p>
        </p:txBody>
      </p:sp>
    </p:spTree>
    <p:extLst>
      <p:ext uri="{BB962C8B-B14F-4D97-AF65-F5344CB8AC3E}">
        <p14:creationId xmlns:p14="http://schemas.microsoft.com/office/powerpoint/2010/main" val="383624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6C84D289-2E7B-ED47-9228-6352FBDDAC82}"/>
              </a:ext>
            </a:extLst>
          </p:cNvPr>
          <p:cNvSpPr>
            <a:spLocks noGrp="1"/>
          </p:cNvSpPr>
          <p:nvPr>
            <p:ph type="title"/>
          </p:nvPr>
        </p:nvSpPr>
        <p:spPr/>
        <p:txBody>
          <a:bodyPr>
            <a:normAutofit/>
          </a:bodyPr>
          <a:lstStyle/>
          <a:p>
            <a:r>
              <a:rPr lang="en-GB" altLang="en-US" sz="3600" b="1" noProof="0" dirty="0">
                <a:solidFill>
                  <a:srgbClr val="FFC001"/>
                </a:solidFill>
                <a:latin typeface="+mn-lt"/>
              </a:rPr>
              <a:t>02 </a:t>
            </a:r>
            <a:r>
              <a:rPr lang="en-GB" altLang="en-US" sz="3600" b="1" cap="small" noProof="0" dirty="0">
                <a:solidFill>
                  <a:srgbClr val="FFC001"/>
                </a:solidFill>
                <a:latin typeface="+mn-lt"/>
              </a:rPr>
              <a:t>for those who want to be rich</a:t>
            </a:r>
            <a:endParaRPr lang="en-GB" b="1" cap="small" noProof="0" dirty="0">
              <a:solidFill>
                <a:srgbClr val="FFC001"/>
              </a:solidFill>
              <a:latin typeface="+mn-lt"/>
            </a:endParaRPr>
          </a:p>
        </p:txBody>
      </p:sp>
      <p:sp>
        <p:nvSpPr>
          <p:cNvPr id="2" name="Text Placeholder 1">
            <a:extLst>
              <a:ext uri="{FF2B5EF4-FFF2-40B4-BE49-F238E27FC236}">
                <a16:creationId xmlns:a16="http://schemas.microsoft.com/office/drawing/2014/main" id="{C88BC4B0-0DBA-784F-AA4E-A24B2A735C54}"/>
              </a:ext>
            </a:extLst>
          </p:cNvPr>
          <p:cNvSpPr>
            <a:spLocks noGrp="1"/>
          </p:cNvSpPr>
          <p:nvPr>
            <p:ph type="body" idx="1"/>
          </p:nvPr>
        </p:nvSpPr>
        <p:spPr>
          <a:solidFill>
            <a:srgbClr val="FFC001"/>
          </a:solidFill>
        </p:spPr>
        <p:txBody>
          <a:bodyPr>
            <a:normAutofit/>
          </a:bodyPr>
          <a:lstStyle/>
          <a:p>
            <a:r>
              <a:rPr lang="en-GB" sz="2000" noProof="0" dirty="0">
                <a:solidFill>
                  <a:schemeClr val="tx1"/>
                </a:solidFill>
              </a:rPr>
              <a:t>Paul’s lessons</a:t>
            </a:r>
          </a:p>
        </p:txBody>
      </p:sp>
      <p:sp>
        <p:nvSpPr>
          <p:cNvPr id="24" name="Content Placeholder 23">
            <a:extLst>
              <a:ext uri="{FF2B5EF4-FFF2-40B4-BE49-F238E27FC236}">
                <a16:creationId xmlns:a16="http://schemas.microsoft.com/office/drawing/2014/main" id="{E076A98E-70B2-DD4D-A6C1-4A7513C0169E}"/>
              </a:ext>
            </a:extLst>
          </p:cNvPr>
          <p:cNvSpPr>
            <a:spLocks noGrp="1"/>
          </p:cNvSpPr>
          <p:nvPr>
            <p:ph sz="half" idx="2"/>
          </p:nvPr>
        </p:nvSpPr>
        <p:spPr>
          <a:xfrm>
            <a:off x="627459" y="2063728"/>
            <a:ext cx="3868340" cy="2763441"/>
          </a:xfrm>
        </p:spPr>
        <p:txBody>
          <a:bodyPr>
            <a:normAutofit fontScale="92500" lnSpcReduction="20000"/>
          </a:bodyPr>
          <a:lstStyle/>
          <a:p>
            <a:pPr marL="0" indent="0">
              <a:buNone/>
            </a:pPr>
            <a:r>
              <a:rPr lang="en-GB" noProof="0" dirty="0"/>
              <a:t>9. But those who desire to be rich fall into temptation, into a snare, into many senseless and harmful desires that plunge people into ruin and destruction. </a:t>
            </a:r>
          </a:p>
          <a:p>
            <a:pPr marL="0" indent="0">
              <a:buNone/>
            </a:pPr>
            <a:r>
              <a:rPr lang="en-GB" noProof="0" dirty="0"/>
              <a:t>10. For the love of money is a root of all kinds of evils. It is through this craving that some have wandered away from the faith and pierced themselves with many pangs.</a:t>
            </a:r>
          </a:p>
        </p:txBody>
      </p:sp>
      <p:sp>
        <p:nvSpPr>
          <p:cNvPr id="3" name="Text Placeholder 2">
            <a:extLst>
              <a:ext uri="{FF2B5EF4-FFF2-40B4-BE49-F238E27FC236}">
                <a16:creationId xmlns:a16="http://schemas.microsoft.com/office/drawing/2014/main" id="{C4B193CD-4654-894C-9610-E6A901B584DF}"/>
              </a:ext>
            </a:extLst>
          </p:cNvPr>
          <p:cNvSpPr>
            <a:spLocks noGrp="1"/>
          </p:cNvSpPr>
          <p:nvPr>
            <p:ph type="body" sz="quarter" idx="3"/>
          </p:nvPr>
        </p:nvSpPr>
        <p:spPr>
          <a:solidFill>
            <a:srgbClr val="FFC001"/>
          </a:solidFill>
        </p:spPr>
        <p:txBody>
          <a:bodyPr>
            <a:normAutofit/>
          </a:bodyPr>
          <a:lstStyle/>
          <a:p>
            <a:r>
              <a:rPr lang="en-GB" sz="2000" noProof="0" dirty="0">
                <a:solidFill>
                  <a:schemeClr val="tx1"/>
                </a:solidFill>
              </a:rPr>
              <a:t>Key Issues</a:t>
            </a:r>
          </a:p>
        </p:txBody>
      </p:sp>
      <p:sp>
        <p:nvSpPr>
          <p:cNvPr id="4" name="Content Placeholder 3">
            <a:extLst>
              <a:ext uri="{FF2B5EF4-FFF2-40B4-BE49-F238E27FC236}">
                <a16:creationId xmlns:a16="http://schemas.microsoft.com/office/drawing/2014/main" id="{8EAFAFF9-5DE6-5B40-994C-CD3BFBD53767}"/>
              </a:ext>
            </a:extLst>
          </p:cNvPr>
          <p:cNvSpPr>
            <a:spLocks noGrp="1"/>
          </p:cNvSpPr>
          <p:nvPr>
            <p:ph sz="quarter" idx="4"/>
          </p:nvPr>
        </p:nvSpPr>
        <p:spPr>
          <a:xfrm>
            <a:off x="4629150" y="2063727"/>
            <a:ext cx="3887391" cy="2763441"/>
          </a:xfrm>
        </p:spPr>
        <p:txBody>
          <a:bodyPr>
            <a:normAutofit fontScale="92500" lnSpcReduction="20000"/>
          </a:bodyPr>
          <a:lstStyle/>
          <a:p>
            <a:r>
              <a:rPr lang="en-GB" noProof="0" dirty="0"/>
              <a:t>Focus on riches</a:t>
            </a:r>
          </a:p>
          <a:p>
            <a:endParaRPr lang="en-GB" noProof="0" dirty="0"/>
          </a:p>
          <a:p>
            <a:r>
              <a:rPr lang="en-GB" noProof="0" dirty="0"/>
              <a:t>Wants, needs</a:t>
            </a:r>
          </a:p>
          <a:p>
            <a:endParaRPr lang="en-GB" noProof="0" dirty="0"/>
          </a:p>
          <a:p>
            <a:r>
              <a:rPr lang="en-GB" noProof="0" dirty="0"/>
              <a:t>Debt trap</a:t>
            </a:r>
          </a:p>
          <a:p>
            <a:endParaRPr lang="en-GB" noProof="0" dirty="0"/>
          </a:p>
          <a:p>
            <a:r>
              <a:rPr lang="en-GB" noProof="0" dirty="0"/>
              <a:t>Spiritual and emotional problems</a:t>
            </a:r>
          </a:p>
          <a:p>
            <a:endParaRPr lang="en-GB" noProof="0" dirty="0"/>
          </a:p>
          <a:p>
            <a:r>
              <a:rPr lang="en-GB" noProof="0" dirty="0"/>
              <a:t>Serving mammon</a:t>
            </a:r>
          </a:p>
        </p:txBody>
      </p:sp>
    </p:spTree>
    <p:extLst>
      <p:ext uri="{BB962C8B-B14F-4D97-AF65-F5344CB8AC3E}">
        <p14:creationId xmlns:p14="http://schemas.microsoft.com/office/powerpoint/2010/main" val="3135215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6C84D289-2E7B-ED47-9228-6352FBDDAC82}"/>
              </a:ext>
            </a:extLst>
          </p:cNvPr>
          <p:cNvSpPr>
            <a:spLocks noGrp="1"/>
          </p:cNvSpPr>
          <p:nvPr>
            <p:ph type="title"/>
          </p:nvPr>
        </p:nvSpPr>
        <p:spPr/>
        <p:txBody>
          <a:bodyPr>
            <a:normAutofit/>
          </a:bodyPr>
          <a:lstStyle/>
          <a:p>
            <a:r>
              <a:rPr lang="en-GB" altLang="en-US" sz="3600" b="1" cap="small" noProof="0" dirty="0">
                <a:solidFill>
                  <a:srgbClr val="D70093"/>
                </a:solidFill>
                <a:latin typeface="+mn-lt"/>
              </a:rPr>
              <a:t>03 for those who are rich.</a:t>
            </a:r>
            <a:endParaRPr lang="en-GB" b="1" cap="small" noProof="0" dirty="0">
              <a:solidFill>
                <a:srgbClr val="D70093"/>
              </a:solidFill>
              <a:latin typeface="+mn-lt"/>
            </a:endParaRPr>
          </a:p>
        </p:txBody>
      </p:sp>
      <p:sp>
        <p:nvSpPr>
          <p:cNvPr id="2" name="Text Placeholder 1">
            <a:extLst>
              <a:ext uri="{FF2B5EF4-FFF2-40B4-BE49-F238E27FC236}">
                <a16:creationId xmlns:a16="http://schemas.microsoft.com/office/drawing/2014/main" id="{8CF6DB8F-CAC3-014F-9F5A-18F77DF616CE}"/>
              </a:ext>
            </a:extLst>
          </p:cNvPr>
          <p:cNvSpPr>
            <a:spLocks noGrp="1"/>
          </p:cNvSpPr>
          <p:nvPr>
            <p:ph type="body" idx="1"/>
          </p:nvPr>
        </p:nvSpPr>
        <p:spPr>
          <a:solidFill>
            <a:srgbClr val="D70093"/>
          </a:solidFill>
        </p:spPr>
        <p:txBody>
          <a:bodyPr>
            <a:normAutofit/>
          </a:bodyPr>
          <a:lstStyle/>
          <a:p>
            <a:r>
              <a:rPr lang="en-GB" sz="2000" noProof="0" dirty="0"/>
              <a:t>Paul’s lessons</a:t>
            </a:r>
          </a:p>
        </p:txBody>
      </p:sp>
      <p:sp>
        <p:nvSpPr>
          <p:cNvPr id="24" name="Content Placeholder 23">
            <a:extLst>
              <a:ext uri="{FF2B5EF4-FFF2-40B4-BE49-F238E27FC236}">
                <a16:creationId xmlns:a16="http://schemas.microsoft.com/office/drawing/2014/main" id="{E076A98E-70B2-DD4D-A6C1-4A7513C0169E}"/>
              </a:ext>
            </a:extLst>
          </p:cNvPr>
          <p:cNvSpPr>
            <a:spLocks noGrp="1"/>
          </p:cNvSpPr>
          <p:nvPr>
            <p:ph sz="half" idx="2"/>
          </p:nvPr>
        </p:nvSpPr>
        <p:spPr>
          <a:xfrm>
            <a:off x="627459" y="2063728"/>
            <a:ext cx="3868340" cy="2763441"/>
          </a:xfrm>
        </p:spPr>
        <p:txBody>
          <a:bodyPr>
            <a:noAutofit/>
          </a:bodyPr>
          <a:lstStyle/>
          <a:p>
            <a:pPr marL="0" indent="0">
              <a:buNone/>
            </a:pPr>
            <a:r>
              <a:rPr lang="en-GB" sz="1700" noProof="0" dirty="0"/>
              <a:t>17. As for the rich in this present age, charge them not to be haughty, nor to set their hopes on the uncertainty of riches, but on God, who richly provides us with everything to enjoy. </a:t>
            </a:r>
            <a:br>
              <a:rPr lang="en-GB" sz="1700" noProof="0" dirty="0"/>
            </a:br>
            <a:r>
              <a:rPr lang="en-GB" sz="1700" noProof="0" dirty="0"/>
              <a:t>18. They are to do good, to be rich in good works, to be generous and ready to share, </a:t>
            </a:r>
            <a:br>
              <a:rPr lang="en-GB" sz="1700" noProof="0" dirty="0"/>
            </a:br>
            <a:r>
              <a:rPr lang="en-GB" sz="1700" noProof="0" dirty="0"/>
              <a:t>19. thus storing up treasure for themselves as a good foundation for the future, so that they may take hold of that which is truly life.</a:t>
            </a:r>
          </a:p>
        </p:txBody>
      </p:sp>
      <p:sp>
        <p:nvSpPr>
          <p:cNvPr id="3" name="Text Placeholder 2">
            <a:extLst>
              <a:ext uri="{FF2B5EF4-FFF2-40B4-BE49-F238E27FC236}">
                <a16:creationId xmlns:a16="http://schemas.microsoft.com/office/drawing/2014/main" id="{90BBF6B8-8FDE-1242-8C2B-129B090A87F4}"/>
              </a:ext>
            </a:extLst>
          </p:cNvPr>
          <p:cNvSpPr>
            <a:spLocks noGrp="1"/>
          </p:cNvSpPr>
          <p:nvPr>
            <p:ph type="body" sz="quarter" idx="3"/>
          </p:nvPr>
        </p:nvSpPr>
        <p:spPr>
          <a:solidFill>
            <a:srgbClr val="D70093"/>
          </a:solidFill>
        </p:spPr>
        <p:txBody>
          <a:bodyPr>
            <a:normAutofit/>
          </a:bodyPr>
          <a:lstStyle/>
          <a:p>
            <a:r>
              <a:rPr lang="en-GB" sz="2400" noProof="0" dirty="0"/>
              <a:t>Key Issues</a:t>
            </a:r>
          </a:p>
        </p:txBody>
      </p:sp>
      <p:sp>
        <p:nvSpPr>
          <p:cNvPr id="4" name="Content Placeholder 3">
            <a:extLst>
              <a:ext uri="{FF2B5EF4-FFF2-40B4-BE49-F238E27FC236}">
                <a16:creationId xmlns:a16="http://schemas.microsoft.com/office/drawing/2014/main" id="{167CFAB9-830D-1B4C-8BE7-0852BBE03149}"/>
              </a:ext>
            </a:extLst>
          </p:cNvPr>
          <p:cNvSpPr>
            <a:spLocks noGrp="1"/>
          </p:cNvSpPr>
          <p:nvPr>
            <p:ph sz="quarter" idx="4"/>
          </p:nvPr>
        </p:nvSpPr>
        <p:spPr>
          <a:xfrm>
            <a:off x="4629150" y="2063727"/>
            <a:ext cx="3887391" cy="3079773"/>
          </a:xfrm>
        </p:spPr>
        <p:txBody>
          <a:bodyPr>
            <a:normAutofit fontScale="85000" lnSpcReduction="20000"/>
          </a:bodyPr>
          <a:lstStyle/>
          <a:p>
            <a:r>
              <a:rPr lang="en-GB" noProof="0" dirty="0"/>
              <a:t>Pride</a:t>
            </a:r>
          </a:p>
          <a:p>
            <a:endParaRPr lang="en-GB" noProof="0" dirty="0"/>
          </a:p>
          <a:p>
            <a:r>
              <a:rPr lang="en-GB" noProof="0" dirty="0"/>
              <a:t>Trusting God or mammon</a:t>
            </a:r>
          </a:p>
          <a:p>
            <a:endParaRPr lang="en-GB" noProof="0" dirty="0"/>
          </a:p>
          <a:p>
            <a:r>
              <a:rPr lang="en-GB" noProof="0" dirty="0"/>
              <a:t>Good works</a:t>
            </a:r>
          </a:p>
          <a:p>
            <a:endParaRPr lang="en-GB" noProof="0" dirty="0"/>
          </a:p>
          <a:p>
            <a:r>
              <a:rPr lang="en-GB" noProof="0" dirty="0"/>
              <a:t>Generous and sharing</a:t>
            </a:r>
          </a:p>
          <a:p>
            <a:endParaRPr lang="en-GB" noProof="0" dirty="0"/>
          </a:p>
          <a:p>
            <a:r>
              <a:rPr lang="en-GB" noProof="0" dirty="0"/>
              <a:t>Laying up for yourselves ‘treasures in heaven</a:t>
            </a:r>
          </a:p>
          <a:p>
            <a:endParaRPr lang="en-GB" noProof="0" dirty="0"/>
          </a:p>
        </p:txBody>
      </p:sp>
    </p:spTree>
    <p:extLst>
      <p:ext uri="{BB962C8B-B14F-4D97-AF65-F5344CB8AC3E}">
        <p14:creationId xmlns:p14="http://schemas.microsoft.com/office/powerpoint/2010/main" val="15094983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advTm="14307">
        <p15:prstTrans prst="pageCurlDouble"/>
      </p:transition>
    </mc:Choice>
    <mc:Fallback xmlns="">
      <p:transition spd="slow" advTm="14307">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983</TotalTime>
  <Words>366</Words>
  <Application>Microsoft Macintosh PowerPoint</Application>
  <PresentationFormat>On-screen Show (16:9)</PresentationFormat>
  <Paragraphs>55</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stewardship lessons for timothy</vt:lpstr>
      <vt:lpstr>stewardship lessons for timothy</vt:lpstr>
      <vt:lpstr>01 for those who are not rich</vt:lpstr>
      <vt:lpstr>02 for those who want to be rich</vt:lpstr>
      <vt:lpstr>03 for those who are rich.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Briscoe</dc:creator>
  <cp:lastModifiedBy>Peter Briscoe</cp:lastModifiedBy>
  <cp:revision>42</cp:revision>
  <cp:lastPrinted>2022-03-17T08:17:18Z</cp:lastPrinted>
  <dcterms:created xsi:type="dcterms:W3CDTF">2021-12-08T09:48:18Z</dcterms:created>
  <dcterms:modified xsi:type="dcterms:W3CDTF">2022-03-17T08:42:53Z</dcterms:modified>
</cp:coreProperties>
</file>