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7" r:id="rId3"/>
    <p:sldId id="260" r:id="rId4"/>
    <p:sldId id="261" r:id="rId5"/>
    <p:sldId id="262" r:id="rId6"/>
    <p:sldId id="263" r:id="rId7"/>
    <p:sldId id="258" r:id="rId8"/>
    <p:sldId id="264" r:id="rId9"/>
    <p:sldId id="265" r:id="rId10"/>
    <p:sldId id="259" r:id="rId11"/>
    <p:sldId id="266" r:id="rId12"/>
    <p:sldId id="267" r:id="rId13"/>
    <p:sldId id="268" r:id="rId14"/>
    <p:sldId id="26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1"/>
    <a:srgbClr val="5B9BD6"/>
    <a:srgbClr val="EE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567"/>
    <p:restoredTop sz="96050"/>
  </p:normalViewPr>
  <p:slideViewPr>
    <p:cSldViewPr snapToGrid="0" snapToObjects="1">
      <p:cViewPr varScale="1">
        <p:scale>
          <a:sx n="65" d="100"/>
          <a:sy n="65" d="100"/>
        </p:scale>
        <p:origin x="200" y="25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95BBE-2A3F-7E49-8B60-3CBFCD909258}" type="datetimeFigureOut">
              <a:rPr lang="en-NL" smtClean="0"/>
              <a:t>26/04/2023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F526E-52A3-1345-AA18-0EC047637A54}" type="slidenum">
              <a:rPr lang="en-NL" smtClean="0"/>
              <a:t>‹#›</a:t>
            </a:fld>
            <a:endParaRPr lang="en-NL"/>
          </a:p>
        </p:txBody>
      </p:sp>
    </p:spTree>
    <p:extLst>
      <p:ext uri="{BB962C8B-B14F-4D97-AF65-F5344CB8AC3E}">
        <p14:creationId xmlns:p14="http://schemas.microsoft.com/office/powerpoint/2010/main" val="1382487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‘mammon painting by Evelyn de Morgan 1900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In </a:t>
            </a:r>
            <a:r>
              <a:rPr lang="nl-NL" sz="1200" kern="1200" dirty="0" err="1">
                <a:solidFill>
                  <a:schemeClr val="tx1"/>
                </a:solidFill>
                <a:latin typeface="+mn-lt"/>
                <a:ea typeface="+mn-ea"/>
                <a:cs typeface="+mn-cs"/>
              </a:rPr>
              <a:t>the</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painting</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the</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woman</a:t>
            </a:r>
            <a:r>
              <a:rPr lang="nl-NL" sz="1200" kern="1200" dirty="0">
                <a:solidFill>
                  <a:schemeClr val="tx1"/>
                </a:solidFill>
                <a:latin typeface="+mn-lt"/>
                <a:ea typeface="+mn-ea"/>
                <a:cs typeface="+mn-cs"/>
              </a:rPr>
              <a:t> has </a:t>
            </a:r>
            <a:r>
              <a:rPr lang="nl-NL" sz="1200" kern="1200" dirty="0" err="1">
                <a:solidFill>
                  <a:schemeClr val="tx1"/>
                </a:solidFill>
                <a:latin typeface="+mn-lt"/>
                <a:ea typeface="+mn-ea"/>
                <a:cs typeface="+mn-cs"/>
              </a:rPr>
              <a:t>decided</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to</a:t>
            </a:r>
            <a:r>
              <a:rPr lang="nl-NL" sz="1200" kern="1200" dirty="0">
                <a:solidFill>
                  <a:schemeClr val="tx1"/>
                </a:solidFill>
                <a:latin typeface="+mn-lt"/>
                <a:ea typeface="+mn-ea"/>
                <a:cs typeface="+mn-cs"/>
              </a:rPr>
              <a:t> turn her back on God </a:t>
            </a:r>
            <a:r>
              <a:rPr lang="nl-NL" sz="1200" kern="1200" dirty="0" err="1">
                <a:solidFill>
                  <a:schemeClr val="tx1"/>
                </a:solidFill>
                <a:latin typeface="+mn-lt"/>
                <a:ea typeface="+mn-ea"/>
                <a:cs typeface="+mn-cs"/>
              </a:rPr>
              <a:t>and</a:t>
            </a:r>
            <a:r>
              <a:rPr lang="nl-NL" sz="1200" kern="1200" dirty="0">
                <a:solidFill>
                  <a:schemeClr val="tx1"/>
                </a:solidFill>
                <a:latin typeface="+mn-lt"/>
                <a:ea typeface="+mn-ea"/>
                <a:cs typeface="+mn-cs"/>
              </a:rPr>
              <a:t> serve Mammon – </a:t>
            </a:r>
            <a:r>
              <a:rPr lang="nl-NL" sz="1200" kern="1200" dirty="0" err="1">
                <a:solidFill>
                  <a:schemeClr val="tx1"/>
                </a:solidFill>
                <a:latin typeface="+mn-lt"/>
                <a:ea typeface="+mn-ea"/>
                <a:cs typeface="+mn-cs"/>
              </a:rPr>
              <a:t>she</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clutches</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desperately</a:t>
            </a:r>
            <a:r>
              <a:rPr lang="nl-NL" sz="1200" kern="1200" dirty="0">
                <a:solidFill>
                  <a:schemeClr val="tx1"/>
                </a:solidFill>
                <a:latin typeface="+mn-lt"/>
                <a:ea typeface="+mn-ea"/>
                <a:cs typeface="+mn-cs"/>
              </a:rPr>
              <a:t> at </a:t>
            </a:r>
            <a:r>
              <a:rPr lang="nl-NL" sz="1200" kern="1200" dirty="0" err="1">
                <a:solidFill>
                  <a:schemeClr val="tx1"/>
                </a:solidFill>
                <a:latin typeface="+mn-lt"/>
                <a:ea typeface="+mn-ea"/>
                <a:cs typeface="+mn-cs"/>
              </a:rPr>
              <a:t>the</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knee</a:t>
            </a:r>
            <a:r>
              <a:rPr lang="nl-NL" sz="1200" kern="1200" dirty="0">
                <a:solidFill>
                  <a:schemeClr val="tx1"/>
                </a:solidFill>
                <a:latin typeface="+mn-lt"/>
                <a:ea typeface="+mn-ea"/>
                <a:cs typeface="+mn-cs"/>
              </a:rPr>
              <a:t> of </a:t>
            </a:r>
            <a:r>
              <a:rPr lang="nl-NL" sz="1200" kern="1200" dirty="0" err="1">
                <a:solidFill>
                  <a:schemeClr val="tx1"/>
                </a:solidFill>
                <a:latin typeface="+mn-lt"/>
                <a:ea typeface="+mn-ea"/>
                <a:cs typeface="+mn-cs"/>
              </a:rPr>
              <a:t>the</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statue</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yearning</a:t>
            </a:r>
            <a:r>
              <a:rPr lang="nl-NL" sz="1200" kern="1200" dirty="0">
                <a:solidFill>
                  <a:schemeClr val="tx1"/>
                </a:solidFill>
                <a:latin typeface="+mn-lt"/>
                <a:ea typeface="+mn-ea"/>
                <a:cs typeface="+mn-cs"/>
              </a:rPr>
              <a:t> up </a:t>
            </a:r>
            <a:r>
              <a:rPr lang="nl-NL" sz="1200" kern="1200" dirty="0" err="1">
                <a:solidFill>
                  <a:schemeClr val="tx1"/>
                </a:solidFill>
                <a:latin typeface="+mn-lt"/>
                <a:ea typeface="+mn-ea"/>
                <a:cs typeface="+mn-cs"/>
              </a:rPr>
              <a:t>into</a:t>
            </a:r>
            <a:r>
              <a:rPr lang="nl-NL" sz="1200" kern="1200" dirty="0">
                <a:solidFill>
                  <a:schemeClr val="tx1"/>
                </a:solidFill>
                <a:latin typeface="+mn-lt"/>
                <a:ea typeface="+mn-ea"/>
                <a:cs typeface="+mn-cs"/>
              </a:rPr>
              <a:t> his face, </a:t>
            </a:r>
            <a:r>
              <a:rPr lang="nl-NL" sz="1200" kern="1200" dirty="0" err="1">
                <a:solidFill>
                  <a:schemeClr val="tx1"/>
                </a:solidFill>
                <a:latin typeface="+mn-lt"/>
                <a:ea typeface="+mn-ea"/>
                <a:cs typeface="+mn-cs"/>
              </a:rPr>
              <a:t>which</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stares</a:t>
            </a:r>
            <a:r>
              <a:rPr lang="nl-NL" sz="1200" kern="1200" dirty="0">
                <a:solidFill>
                  <a:schemeClr val="tx1"/>
                </a:solidFill>
                <a:latin typeface="+mn-lt"/>
                <a:ea typeface="+mn-ea"/>
                <a:cs typeface="+mn-cs"/>
              </a:rPr>
              <a:t> down at her </a:t>
            </a:r>
            <a:r>
              <a:rPr lang="nl-NL" sz="1200" kern="1200" dirty="0" err="1">
                <a:solidFill>
                  <a:schemeClr val="tx1"/>
                </a:solidFill>
                <a:latin typeface="+mn-lt"/>
                <a:ea typeface="+mn-ea"/>
                <a:cs typeface="+mn-cs"/>
              </a:rPr>
              <a:t>remorselessly</a:t>
            </a:r>
            <a:r>
              <a:rPr lang="nl-NL" sz="1200" kern="1200" dirty="0">
                <a:solidFill>
                  <a:schemeClr val="tx1"/>
                </a:solidFill>
                <a:latin typeface="+mn-lt"/>
                <a:ea typeface="+mn-ea"/>
                <a:cs typeface="+mn-cs"/>
              </a:rPr>
              <a:t>. The </a:t>
            </a:r>
            <a:r>
              <a:rPr lang="nl-NL" sz="1200" kern="1200" dirty="0" err="1">
                <a:solidFill>
                  <a:schemeClr val="tx1"/>
                </a:solidFill>
                <a:latin typeface="+mn-lt"/>
                <a:ea typeface="+mn-ea"/>
                <a:cs typeface="+mn-cs"/>
              </a:rPr>
              <a:t>statue</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holds</a:t>
            </a:r>
            <a:r>
              <a:rPr lang="nl-NL" sz="1200" kern="1200" dirty="0">
                <a:solidFill>
                  <a:schemeClr val="tx1"/>
                </a:solidFill>
                <a:latin typeface="+mn-lt"/>
                <a:ea typeface="+mn-ea"/>
                <a:cs typeface="+mn-cs"/>
              </a:rPr>
              <a:t> out a bag of gold, but </a:t>
            </a:r>
            <a:r>
              <a:rPr lang="nl-NL" sz="1200" kern="1200" dirty="0" err="1">
                <a:solidFill>
                  <a:schemeClr val="tx1"/>
                </a:solidFill>
                <a:latin typeface="+mn-lt"/>
                <a:ea typeface="+mn-ea"/>
                <a:cs typeface="+mn-cs"/>
              </a:rPr>
              <a:t>the</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woman</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ignores</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the</a:t>
            </a:r>
            <a:r>
              <a:rPr lang="nl-NL" sz="1200" kern="1200" dirty="0">
                <a:solidFill>
                  <a:schemeClr val="tx1"/>
                </a:solidFill>
                <a:latin typeface="+mn-lt"/>
                <a:ea typeface="+mn-ea"/>
                <a:cs typeface="+mn-cs"/>
              </a:rPr>
              <a:t> money. </a:t>
            </a:r>
            <a:r>
              <a:rPr lang="nl-NL" sz="1200" kern="1200" dirty="0" err="1">
                <a:solidFill>
                  <a:schemeClr val="tx1"/>
                </a:solidFill>
                <a:latin typeface="+mn-lt"/>
                <a:ea typeface="+mn-ea"/>
                <a:cs typeface="+mn-cs"/>
              </a:rPr>
              <a:t>She</a:t>
            </a:r>
            <a:r>
              <a:rPr lang="nl-NL" sz="1200" kern="1200" dirty="0">
                <a:solidFill>
                  <a:schemeClr val="tx1"/>
                </a:solidFill>
                <a:latin typeface="+mn-lt"/>
                <a:ea typeface="+mn-ea"/>
                <a:cs typeface="+mn-cs"/>
              </a:rPr>
              <a:t> has </a:t>
            </a:r>
            <a:r>
              <a:rPr lang="nl-NL" sz="1200" kern="1200" dirty="0" err="1">
                <a:solidFill>
                  <a:schemeClr val="tx1"/>
                </a:solidFill>
                <a:latin typeface="+mn-lt"/>
                <a:ea typeface="+mn-ea"/>
                <a:cs typeface="+mn-cs"/>
              </a:rPr>
              <a:t>moved</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from</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the</a:t>
            </a:r>
            <a:r>
              <a:rPr lang="nl-NL" sz="1200" kern="1200" dirty="0">
                <a:solidFill>
                  <a:schemeClr val="tx1"/>
                </a:solidFill>
                <a:latin typeface="+mn-lt"/>
                <a:ea typeface="+mn-ea"/>
                <a:cs typeface="+mn-cs"/>
              </a:rPr>
              <a:t> love of gold, </a:t>
            </a:r>
            <a:r>
              <a:rPr lang="nl-NL" sz="1200" kern="1200" dirty="0" err="1">
                <a:solidFill>
                  <a:schemeClr val="tx1"/>
                </a:solidFill>
                <a:latin typeface="+mn-lt"/>
                <a:ea typeface="+mn-ea"/>
                <a:cs typeface="+mn-cs"/>
              </a:rPr>
              <a:t>to</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the</a:t>
            </a:r>
            <a:r>
              <a:rPr lang="nl-NL" sz="1200" kern="1200" dirty="0">
                <a:solidFill>
                  <a:schemeClr val="tx1"/>
                </a:solidFill>
                <a:latin typeface="+mn-lt"/>
                <a:ea typeface="+mn-ea"/>
                <a:cs typeface="+mn-cs"/>
              </a:rPr>
              <a:t> love of Mammon </a:t>
            </a:r>
            <a:r>
              <a:rPr lang="nl-NL" sz="1200" kern="1200" dirty="0" err="1">
                <a:solidFill>
                  <a:schemeClr val="tx1"/>
                </a:solidFill>
                <a:latin typeface="+mn-lt"/>
                <a:ea typeface="+mn-ea"/>
                <a:cs typeface="+mn-cs"/>
              </a:rPr>
              <a:t>himself</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and</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so</a:t>
            </a:r>
            <a:r>
              <a:rPr lang="nl-NL" sz="1200" kern="1200" dirty="0">
                <a:solidFill>
                  <a:schemeClr val="tx1"/>
                </a:solidFill>
                <a:latin typeface="+mn-lt"/>
                <a:ea typeface="+mn-ea"/>
                <a:cs typeface="+mn-cs"/>
              </a:rPr>
              <a:t> has cut </a:t>
            </a:r>
            <a:r>
              <a:rPr lang="nl-NL" sz="1200" kern="1200" dirty="0" err="1">
                <a:solidFill>
                  <a:schemeClr val="tx1"/>
                </a:solidFill>
                <a:latin typeface="+mn-lt"/>
                <a:ea typeface="+mn-ea"/>
                <a:cs typeface="+mn-cs"/>
              </a:rPr>
              <a:t>herself</a:t>
            </a:r>
            <a:r>
              <a:rPr lang="nl-NL" sz="1200" kern="1200" dirty="0">
                <a:solidFill>
                  <a:schemeClr val="tx1"/>
                </a:solidFill>
                <a:latin typeface="+mn-lt"/>
                <a:ea typeface="+mn-ea"/>
                <a:cs typeface="+mn-cs"/>
              </a:rPr>
              <a:t> off </a:t>
            </a:r>
            <a:r>
              <a:rPr lang="nl-NL" sz="1200" kern="1200" dirty="0" err="1">
                <a:solidFill>
                  <a:schemeClr val="tx1"/>
                </a:solidFill>
                <a:latin typeface="+mn-lt"/>
                <a:ea typeface="+mn-ea"/>
                <a:cs typeface="+mn-cs"/>
              </a:rPr>
              <a:t>from</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the</a:t>
            </a:r>
            <a:r>
              <a:rPr lang="nl-NL" sz="1200" kern="1200" dirty="0">
                <a:solidFill>
                  <a:schemeClr val="tx1"/>
                </a:solidFill>
                <a:latin typeface="+mn-lt"/>
                <a:ea typeface="+mn-ea"/>
                <a:cs typeface="+mn-cs"/>
              </a:rPr>
              <a:t> love of God </a:t>
            </a:r>
            <a:r>
              <a:rPr lang="nl-NL" sz="1200" kern="1200" dirty="0" err="1">
                <a:solidFill>
                  <a:schemeClr val="tx1"/>
                </a:solidFill>
                <a:latin typeface="+mn-lt"/>
                <a:ea typeface="+mn-ea"/>
                <a:cs typeface="+mn-cs"/>
              </a:rPr>
              <a:t>and</a:t>
            </a:r>
            <a:r>
              <a:rPr lang="nl-NL" sz="1200" kern="1200" dirty="0">
                <a:solidFill>
                  <a:schemeClr val="tx1"/>
                </a:solidFill>
                <a:latin typeface="+mn-lt"/>
                <a:ea typeface="+mn-ea"/>
                <a:cs typeface="+mn-cs"/>
              </a:rPr>
              <a:t> has </a:t>
            </a:r>
            <a:r>
              <a:rPr lang="nl-NL" sz="1200" kern="1200" dirty="0" err="1">
                <a:solidFill>
                  <a:schemeClr val="tx1"/>
                </a:solidFill>
                <a:latin typeface="+mn-lt"/>
                <a:ea typeface="+mn-ea"/>
                <a:cs typeface="+mn-cs"/>
              </a:rPr>
              <a:t>doomed</a:t>
            </a:r>
            <a:r>
              <a:rPr lang="nl-NL" sz="1200" kern="1200" dirty="0">
                <a:solidFill>
                  <a:schemeClr val="tx1"/>
                </a:solidFill>
                <a:latin typeface="+mn-lt"/>
                <a:ea typeface="+mn-ea"/>
                <a:cs typeface="+mn-cs"/>
              </a:rPr>
              <a:t> </a:t>
            </a:r>
            <a:r>
              <a:rPr lang="nl-NL" sz="1200" kern="1200" dirty="0" err="1">
                <a:solidFill>
                  <a:schemeClr val="tx1"/>
                </a:solidFill>
                <a:latin typeface="+mn-lt"/>
                <a:ea typeface="+mn-ea"/>
                <a:cs typeface="+mn-cs"/>
              </a:rPr>
              <a:t>herself</a:t>
            </a:r>
            <a:r>
              <a:rPr lang="nl-NL" sz="1200" kern="1200" dirty="0">
                <a:solidFill>
                  <a:schemeClr val="tx1"/>
                </a:solidFill>
                <a:latin typeface="+mn-lt"/>
                <a:ea typeface="+mn-ea"/>
                <a:cs typeface="+mn-cs"/>
              </a:rPr>
              <a:t>.</a:t>
            </a:r>
          </a:p>
          <a:p>
            <a:endParaRPr lang="en-NL" dirty="0"/>
          </a:p>
        </p:txBody>
      </p:sp>
      <p:sp>
        <p:nvSpPr>
          <p:cNvPr id="4" name="Slide Number Placeholder 3"/>
          <p:cNvSpPr>
            <a:spLocks noGrp="1"/>
          </p:cNvSpPr>
          <p:nvPr>
            <p:ph type="sldNum" sz="quarter" idx="5"/>
          </p:nvPr>
        </p:nvSpPr>
        <p:spPr/>
        <p:txBody>
          <a:bodyPr/>
          <a:lstStyle/>
          <a:p>
            <a:fld id="{050F526E-52A3-1345-AA18-0EC047637A54}" type="slidenum">
              <a:rPr lang="en-NL" smtClean="0"/>
              <a:t>12</a:t>
            </a:fld>
            <a:endParaRPr lang="en-NL"/>
          </a:p>
        </p:txBody>
      </p:sp>
    </p:spTree>
    <p:extLst>
      <p:ext uri="{BB962C8B-B14F-4D97-AF65-F5344CB8AC3E}">
        <p14:creationId xmlns:p14="http://schemas.microsoft.com/office/powerpoint/2010/main" val="160452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EE24B79-B1C3-6247-B8BE-CA6F0F74FDDA}" type="datetimeFigureOut">
              <a:rPr lang="en-NL" smtClean="0"/>
              <a:t>26/04/2023</a:t>
            </a:fld>
            <a:endParaRPr lang="en-NL"/>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NL"/>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058F306-2AFA-6F46-BFD3-CEEEBD392422}" type="slidenum">
              <a:rPr lang="en-NL" smtClean="0"/>
              <a:t>‹#›</a:t>
            </a:fld>
            <a:endParaRPr lang="en-NL"/>
          </a:p>
        </p:txBody>
      </p:sp>
    </p:spTree>
    <p:extLst>
      <p:ext uri="{BB962C8B-B14F-4D97-AF65-F5344CB8AC3E}">
        <p14:creationId xmlns:p14="http://schemas.microsoft.com/office/powerpoint/2010/main" val="772358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EE24B79-B1C3-6247-B8BE-CA6F0F74FDDA}" type="datetimeFigureOut">
              <a:rPr lang="en-NL" smtClean="0"/>
              <a:t>26/04/2023</a:t>
            </a:fld>
            <a:endParaRPr lang="en-NL"/>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NL"/>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058F306-2AFA-6F46-BFD3-CEEEBD392422}" type="slidenum">
              <a:rPr lang="en-NL" smtClean="0"/>
              <a:t>‹#›</a:t>
            </a:fld>
            <a:endParaRPr lang="en-NL"/>
          </a:p>
        </p:txBody>
      </p:sp>
    </p:spTree>
    <p:extLst>
      <p:ext uri="{BB962C8B-B14F-4D97-AF65-F5344CB8AC3E}">
        <p14:creationId xmlns:p14="http://schemas.microsoft.com/office/powerpoint/2010/main" val="113574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EE24B79-B1C3-6247-B8BE-CA6F0F74FDDA}" type="datetimeFigureOut">
              <a:rPr lang="en-NL" smtClean="0"/>
              <a:t>26/04/2023</a:t>
            </a:fld>
            <a:endParaRPr lang="en-NL"/>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NL"/>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058F306-2AFA-6F46-BFD3-CEEEBD392422}" type="slidenum">
              <a:rPr lang="en-NL" smtClean="0"/>
              <a:t>‹#›</a:t>
            </a:fld>
            <a:endParaRPr lang="en-NL"/>
          </a:p>
        </p:txBody>
      </p:sp>
    </p:spTree>
    <p:extLst>
      <p:ext uri="{BB962C8B-B14F-4D97-AF65-F5344CB8AC3E}">
        <p14:creationId xmlns:p14="http://schemas.microsoft.com/office/powerpoint/2010/main" val="1186392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EE24B79-B1C3-6247-B8BE-CA6F0F74FDDA}" type="datetimeFigureOut">
              <a:rPr lang="en-NL" smtClean="0"/>
              <a:t>26/04/2023</a:t>
            </a:fld>
            <a:endParaRPr lang="en-NL"/>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NL"/>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058F306-2AFA-6F46-BFD3-CEEEBD392422}" type="slidenum">
              <a:rPr lang="en-NL" smtClean="0"/>
              <a:t>‹#›</a:t>
            </a:fld>
            <a:endParaRPr lang="en-NL"/>
          </a:p>
        </p:txBody>
      </p:sp>
    </p:spTree>
    <p:extLst>
      <p:ext uri="{BB962C8B-B14F-4D97-AF65-F5344CB8AC3E}">
        <p14:creationId xmlns:p14="http://schemas.microsoft.com/office/powerpoint/2010/main" val="319159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4EE24B79-B1C3-6247-B8BE-CA6F0F74FDDA}" type="datetimeFigureOut">
              <a:rPr lang="en-NL" smtClean="0"/>
              <a:t>26/04/2023</a:t>
            </a:fld>
            <a:endParaRPr lang="en-NL"/>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NL"/>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4058F306-2AFA-6F46-BFD3-CEEEBD392422}" type="slidenum">
              <a:rPr lang="en-NL" smtClean="0"/>
              <a:t>‹#›</a:t>
            </a:fld>
            <a:endParaRPr lang="en-NL"/>
          </a:p>
        </p:txBody>
      </p:sp>
    </p:spTree>
    <p:extLst>
      <p:ext uri="{BB962C8B-B14F-4D97-AF65-F5344CB8AC3E}">
        <p14:creationId xmlns:p14="http://schemas.microsoft.com/office/powerpoint/2010/main" val="906015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4EE24B79-B1C3-6247-B8BE-CA6F0F74FDDA}" type="datetimeFigureOut">
              <a:rPr lang="en-NL" smtClean="0"/>
              <a:t>26/04/2023</a:t>
            </a:fld>
            <a:endParaRPr lang="en-NL"/>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NL"/>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058F306-2AFA-6F46-BFD3-CEEEBD392422}" type="slidenum">
              <a:rPr lang="en-NL" smtClean="0"/>
              <a:t>‹#›</a:t>
            </a:fld>
            <a:endParaRPr lang="en-NL"/>
          </a:p>
        </p:txBody>
      </p:sp>
    </p:spTree>
    <p:extLst>
      <p:ext uri="{BB962C8B-B14F-4D97-AF65-F5344CB8AC3E}">
        <p14:creationId xmlns:p14="http://schemas.microsoft.com/office/powerpoint/2010/main" val="171914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4EE24B79-B1C3-6247-B8BE-CA6F0F74FDDA}" type="datetimeFigureOut">
              <a:rPr lang="en-NL" smtClean="0"/>
              <a:t>26/04/2023</a:t>
            </a:fld>
            <a:endParaRPr lang="en-NL"/>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NL"/>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4058F306-2AFA-6F46-BFD3-CEEEBD392422}" type="slidenum">
              <a:rPr lang="en-NL" smtClean="0"/>
              <a:t>‹#›</a:t>
            </a:fld>
            <a:endParaRPr lang="en-NL"/>
          </a:p>
        </p:txBody>
      </p:sp>
    </p:spTree>
    <p:extLst>
      <p:ext uri="{BB962C8B-B14F-4D97-AF65-F5344CB8AC3E}">
        <p14:creationId xmlns:p14="http://schemas.microsoft.com/office/powerpoint/2010/main" val="3127428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4EE24B79-B1C3-6247-B8BE-CA6F0F74FDDA}" type="datetimeFigureOut">
              <a:rPr lang="en-NL" smtClean="0"/>
              <a:t>26/04/2023</a:t>
            </a:fld>
            <a:endParaRPr lang="en-NL"/>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NL"/>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4058F306-2AFA-6F46-BFD3-CEEEBD392422}" type="slidenum">
              <a:rPr lang="en-NL" smtClean="0"/>
              <a:t>‹#›</a:t>
            </a:fld>
            <a:endParaRPr lang="en-NL"/>
          </a:p>
        </p:txBody>
      </p:sp>
    </p:spTree>
    <p:extLst>
      <p:ext uri="{BB962C8B-B14F-4D97-AF65-F5344CB8AC3E}">
        <p14:creationId xmlns:p14="http://schemas.microsoft.com/office/powerpoint/2010/main" val="2031684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4EE24B79-B1C3-6247-B8BE-CA6F0F74FDDA}" type="datetimeFigureOut">
              <a:rPr lang="en-NL" smtClean="0"/>
              <a:t>26/04/2023</a:t>
            </a:fld>
            <a:endParaRPr lang="en-NL"/>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NL"/>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4058F306-2AFA-6F46-BFD3-CEEEBD392422}" type="slidenum">
              <a:rPr lang="en-NL" smtClean="0"/>
              <a:t>‹#›</a:t>
            </a:fld>
            <a:endParaRPr lang="en-NL"/>
          </a:p>
        </p:txBody>
      </p:sp>
    </p:spTree>
    <p:extLst>
      <p:ext uri="{BB962C8B-B14F-4D97-AF65-F5344CB8AC3E}">
        <p14:creationId xmlns:p14="http://schemas.microsoft.com/office/powerpoint/2010/main" val="3179736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4EE24B79-B1C3-6247-B8BE-CA6F0F74FDDA}" type="datetimeFigureOut">
              <a:rPr lang="en-NL" smtClean="0"/>
              <a:t>26/04/2023</a:t>
            </a:fld>
            <a:endParaRPr lang="en-NL"/>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NL"/>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058F306-2AFA-6F46-BFD3-CEEEBD392422}" type="slidenum">
              <a:rPr lang="en-NL" smtClean="0"/>
              <a:t>‹#›</a:t>
            </a:fld>
            <a:endParaRPr lang="en-NL"/>
          </a:p>
        </p:txBody>
      </p:sp>
    </p:spTree>
    <p:extLst>
      <p:ext uri="{BB962C8B-B14F-4D97-AF65-F5344CB8AC3E}">
        <p14:creationId xmlns:p14="http://schemas.microsoft.com/office/powerpoint/2010/main" val="923756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4EE24B79-B1C3-6247-B8BE-CA6F0F74FDDA}" type="datetimeFigureOut">
              <a:rPr lang="en-NL" smtClean="0"/>
              <a:t>26/04/2023</a:t>
            </a:fld>
            <a:endParaRPr lang="en-NL"/>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NL"/>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4058F306-2AFA-6F46-BFD3-CEEEBD392422}" type="slidenum">
              <a:rPr lang="en-NL" smtClean="0"/>
              <a:t>‹#›</a:t>
            </a:fld>
            <a:endParaRPr lang="en-NL"/>
          </a:p>
        </p:txBody>
      </p:sp>
    </p:spTree>
    <p:extLst>
      <p:ext uri="{BB962C8B-B14F-4D97-AF65-F5344CB8AC3E}">
        <p14:creationId xmlns:p14="http://schemas.microsoft.com/office/powerpoint/2010/main" val="2468354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5850" y="273844"/>
            <a:ext cx="7116679" cy="99417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085850" y="1369219"/>
            <a:ext cx="7116679" cy="326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19279A32-A273-1B4D-9AC8-3C785E952873}"/>
              </a:ext>
            </a:extLst>
          </p:cNvPr>
          <p:cNvPicPr>
            <a:picLocks noChangeAspect="1"/>
          </p:cNvPicPr>
          <p:nvPr userDrawn="1"/>
        </p:nvPicPr>
        <p:blipFill>
          <a:blip r:embed="rId13"/>
          <a:stretch>
            <a:fillRect/>
          </a:stretch>
        </p:blipFill>
        <p:spPr>
          <a:xfrm>
            <a:off x="164726" y="394814"/>
            <a:ext cx="685800" cy="752231"/>
          </a:xfrm>
          <a:prstGeom prst="rect">
            <a:avLst/>
          </a:prstGeom>
        </p:spPr>
      </p:pic>
      <p:cxnSp>
        <p:nvCxnSpPr>
          <p:cNvPr id="12" name="Straight Connector 11">
            <a:extLst>
              <a:ext uri="{FF2B5EF4-FFF2-40B4-BE49-F238E27FC236}">
                <a16:creationId xmlns:a16="http://schemas.microsoft.com/office/drawing/2014/main" id="{F616A3FA-5A0C-3B47-B35D-4DBDAC8C9C1A}"/>
              </a:ext>
            </a:extLst>
          </p:cNvPr>
          <p:cNvCxnSpPr>
            <a:cxnSpLocks/>
          </p:cNvCxnSpPr>
          <p:nvPr userDrawn="1"/>
        </p:nvCxnSpPr>
        <p:spPr>
          <a:xfrm>
            <a:off x="1085850" y="1268016"/>
            <a:ext cx="7116679"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7" name="Graphic 16" descr="Badge with solid fill">
            <a:extLst>
              <a:ext uri="{FF2B5EF4-FFF2-40B4-BE49-F238E27FC236}">
                <a16:creationId xmlns:a16="http://schemas.microsoft.com/office/drawing/2014/main" id="{58B9F7D8-7BC1-6D40-BA32-E545406F1F4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114800" y="2114550"/>
            <a:ext cx="914400" cy="914400"/>
          </a:xfrm>
          <a:prstGeom prst="rect">
            <a:avLst/>
          </a:prstGeom>
        </p:spPr>
      </p:pic>
    </p:spTree>
    <p:extLst>
      <p:ext uri="{BB962C8B-B14F-4D97-AF65-F5344CB8AC3E}">
        <p14:creationId xmlns:p14="http://schemas.microsoft.com/office/powerpoint/2010/main" val="2350193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txStyles>
    <p:titleStyle>
      <a:lvl1pPr algn="ctr"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13A0DC-A8B0-9040-9035-D86CC6C70CD0}"/>
              </a:ext>
            </a:extLst>
          </p:cNvPr>
          <p:cNvSpPr>
            <a:spLocks noGrp="1"/>
          </p:cNvSpPr>
          <p:nvPr>
            <p:ph type="subTitle" idx="1"/>
          </p:nvPr>
        </p:nvSpPr>
        <p:spPr>
          <a:xfrm>
            <a:off x="1143000" y="3341300"/>
            <a:ext cx="6858000" cy="469935"/>
          </a:xfrm>
        </p:spPr>
        <p:txBody>
          <a:bodyPr>
            <a:normAutofit fontScale="92500" lnSpcReduction="10000"/>
          </a:bodyPr>
          <a:lstStyle/>
          <a:p>
            <a:r>
              <a:rPr lang="en-NL" sz="3200" dirty="0">
                <a:solidFill>
                  <a:srgbClr val="FFC001"/>
                </a:solidFill>
              </a:rPr>
              <a:t>Two Treasures, Two Eyes &amp; Two Masters</a:t>
            </a:r>
          </a:p>
        </p:txBody>
      </p:sp>
      <p:pic>
        <p:nvPicPr>
          <p:cNvPr id="5" name="Picture 4">
            <a:extLst>
              <a:ext uri="{FF2B5EF4-FFF2-40B4-BE49-F238E27FC236}">
                <a16:creationId xmlns:a16="http://schemas.microsoft.com/office/drawing/2014/main" id="{971ACDBB-3886-6F49-996A-1FBA8984F5E7}"/>
              </a:ext>
            </a:extLst>
          </p:cNvPr>
          <p:cNvPicPr>
            <a:picLocks noChangeAspect="1"/>
          </p:cNvPicPr>
          <p:nvPr/>
        </p:nvPicPr>
        <p:blipFill>
          <a:blip r:embed="rId2"/>
          <a:srcRect/>
          <a:stretch/>
        </p:blipFill>
        <p:spPr>
          <a:xfrm>
            <a:off x="2699413" y="1552591"/>
            <a:ext cx="3745174" cy="1138109"/>
          </a:xfrm>
          <a:prstGeom prst="rect">
            <a:avLst/>
          </a:prstGeom>
        </p:spPr>
      </p:pic>
      <p:cxnSp>
        <p:nvCxnSpPr>
          <p:cNvPr id="10" name="Straight Connector 9">
            <a:extLst>
              <a:ext uri="{FF2B5EF4-FFF2-40B4-BE49-F238E27FC236}">
                <a16:creationId xmlns:a16="http://schemas.microsoft.com/office/drawing/2014/main" id="{4289F91A-28AC-C74E-BAE0-CBA833CDCFDA}"/>
              </a:ext>
            </a:extLst>
          </p:cNvPr>
          <p:cNvCxnSpPr>
            <a:cxnSpLocks/>
          </p:cNvCxnSpPr>
          <p:nvPr/>
        </p:nvCxnSpPr>
        <p:spPr>
          <a:xfrm>
            <a:off x="1468192" y="3833112"/>
            <a:ext cx="61303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F5D4CD2-3754-8F4B-8942-88F97CC96168}"/>
              </a:ext>
            </a:extLst>
          </p:cNvPr>
          <p:cNvSpPr txBox="1"/>
          <p:nvPr/>
        </p:nvSpPr>
        <p:spPr>
          <a:xfrm>
            <a:off x="2988265" y="4188714"/>
            <a:ext cx="3167470" cy="461665"/>
          </a:xfrm>
          <a:prstGeom prst="rect">
            <a:avLst/>
          </a:prstGeom>
          <a:noFill/>
        </p:spPr>
        <p:txBody>
          <a:bodyPr wrap="none" rtlCol="0">
            <a:spAutoFit/>
          </a:bodyPr>
          <a:lstStyle/>
          <a:p>
            <a:r>
              <a:rPr lang="en-NL" sz="2400" dirty="0">
                <a:solidFill>
                  <a:schemeClr val="bg1"/>
                </a:solidFill>
              </a:rPr>
              <a:t>From Mattthew 6:19-24</a:t>
            </a:r>
          </a:p>
        </p:txBody>
      </p:sp>
    </p:spTree>
    <p:extLst>
      <p:ext uri="{BB962C8B-B14F-4D97-AF65-F5344CB8AC3E}">
        <p14:creationId xmlns:p14="http://schemas.microsoft.com/office/powerpoint/2010/main" val="1504053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AE2A-EC29-2549-A52C-68F1802DCF9A}"/>
              </a:ext>
            </a:extLst>
          </p:cNvPr>
          <p:cNvSpPr>
            <a:spLocks noGrp="1"/>
          </p:cNvSpPr>
          <p:nvPr>
            <p:ph type="title"/>
          </p:nvPr>
        </p:nvSpPr>
        <p:spPr/>
        <p:txBody>
          <a:bodyPr>
            <a:normAutofit fontScale="90000"/>
          </a:bodyPr>
          <a:lstStyle/>
          <a:p>
            <a:pPr algn="ctr"/>
            <a:br>
              <a:rPr lang="en-NL" b="1" dirty="0">
                <a:solidFill>
                  <a:srgbClr val="FFC001"/>
                </a:solidFill>
              </a:rPr>
            </a:br>
            <a:r>
              <a:rPr lang="en-NL" b="1" dirty="0">
                <a:solidFill>
                  <a:srgbClr val="FFC001"/>
                </a:solidFill>
              </a:rPr>
              <a:t>Two Masters</a:t>
            </a:r>
            <a:br>
              <a:rPr lang="en-NL" b="1" dirty="0"/>
            </a:br>
            <a:endParaRPr lang="en-NL" b="1" dirty="0"/>
          </a:p>
        </p:txBody>
      </p:sp>
      <p:sp>
        <p:nvSpPr>
          <p:cNvPr id="3" name="Content Placeholder 2">
            <a:extLst>
              <a:ext uri="{FF2B5EF4-FFF2-40B4-BE49-F238E27FC236}">
                <a16:creationId xmlns:a16="http://schemas.microsoft.com/office/drawing/2014/main" id="{F58E4C8E-C878-BA44-AD9E-D92723EEB780}"/>
              </a:ext>
            </a:extLst>
          </p:cNvPr>
          <p:cNvSpPr>
            <a:spLocks noGrp="1"/>
          </p:cNvSpPr>
          <p:nvPr>
            <p:ph idx="1"/>
          </p:nvPr>
        </p:nvSpPr>
        <p:spPr>
          <a:xfrm>
            <a:off x="4391526" y="1369219"/>
            <a:ext cx="4235116" cy="3263504"/>
          </a:xfrm>
        </p:spPr>
        <p:txBody>
          <a:bodyPr>
            <a:normAutofit/>
          </a:bodyPr>
          <a:lstStyle/>
          <a:p>
            <a:pPr marL="0" indent="0">
              <a:buNone/>
            </a:pPr>
            <a:r>
              <a:rPr lang="en-GB" sz="2400" dirty="0"/>
              <a:t>“No one can serve two masters, for either he will hate the one and love the other, or he will be devoted to the one and despise the other. You cannot serve God and money.”</a:t>
            </a:r>
            <a:endParaRPr lang="en-NL" sz="2400" dirty="0">
              <a:solidFill>
                <a:schemeClr val="bg1"/>
              </a:solidFill>
            </a:endParaRPr>
          </a:p>
        </p:txBody>
      </p:sp>
      <p:pic>
        <p:nvPicPr>
          <p:cNvPr id="5" name="Picture 4">
            <a:extLst>
              <a:ext uri="{FF2B5EF4-FFF2-40B4-BE49-F238E27FC236}">
                <a16:creationId xmlns:a16="http://schemas.microsoft.com/office/drawing/2014/main" id="{780FF561-1113-4A40-A551-25B9FF87366D}"/>
              </a:ext>
            </a:extLst>
          </p:cNvPr>
          <p:cNvPicPr>
            <a:picLocks noChangeAspect="1"/>
          </p:cNvPicPr>
          <p:nvPr/>
        </p:nvPicPr>
        <p:blipFill rotWithShape="1">
          <a:blip r:embed="rId2"/>
          <a:srcRect l="5132" t="11696" r="47237" b="9931"/>
          <a:stretch/>
        </p:blipFill>
        <p:spPr>
          <a:xfrm>
            <a:off x="1336150" y="1513598"/>
            <a:ext cx="2706460" cy="2504949"/>
          </a:xfrm>
          <a:prstGeom prst="rect">
            <a:avLst/>
          </a:prstGeom>
        </p:spPr>
      </p:pic>
    </p:spTree>
    <p:extLst>
      <p:ext uri="{BB962C8B-B14F-4D97-AF65-F5344CB8AC3E}">
        <p14:creationId xmlns:p14="http://schemas.microsoft.com/office/powerpoint/2010/main" val="4192986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AE2A-EC29-2549-A52C-68F1802DCF9A}"/>
              </a:ext>
            </a:extLst>
          </p:cNvPr>
          <p:cNvSpPr>
            <a:spLocks noGrp="1"/>
          </p:cNvSpPr>
          <p:nvPr>
            <p:ph type="title"/>
          </p:nvPr>
        </p:nvSpPr>
        <p:spPr/>
        <p:txBody>
          <a:bodyPr>
            <a:normAutofit fontScale="90000"/>
          </a:bodyPr>
          <a:lstStyle/>
          <a:p>
            <a:pPr algn="ctr"/>
            <a:br>
              <a:rPr lang="en-NL" b="1" dirty="0">
                <a:solidFill>
                  <a:srgbClr val="FFC001"/>
                </a:solidFill>
              </a:rPr>
            </a:br>
            <a:r>
              <a:rPr lang="en-NL" b="1" dirty="0">
                <a:solidFill>
                  <a:srgbClr val="FFC001"/>
                </a:solidFill>
              </a:rPr>
              <a:t>Two Masters</a:t>
            </a:r>
            <a:br>
              <a:rPr lang="en-NL" b="1" dirty="0">
                <a:solidFill>
                  <a:srgbClr val="FFC001"/>
                </a:solidFill>
              </a:rPr>
            </a:br>
            <a:r>
              <a:rPr lang="en-NL" b="1" dirty="0">
                <a:solidFill>
                  <a:srgbClr val="FFC001"/>
                </a:solidFill>
              </a:rPr>
              <a:t>God &lt;-&gt; mammon</a:t>
            </a:r>
            <a:br>
              <a:rPr lang="en-NL" b="1" dirty="0"/>
            </a:br>
            <a:endParaRPr lang="en-NL" b="1" dirty="0"/>
          </a:p>
        </p:txBody>
      </p:sp>
      <p:sp>
        <p:nvSpPr>
          <p:cNvPr id="19" name="Rectangle 18">
            <a:extLst>
              <a:ext uri="{FF2B5EF4-FFF2-40B4-BE49-F238E27FC236}">
                <a16:creationId xmlns:a16="http://schemas.microsoft.com/office/drawing/2014/main" id="{8372A57C-BFD7-7E46-9B03-C9DA271EADED}"/>
              </a:ext>
            </a:extLst>
          </p:cNvPr>
          <p:cNvSpPr/>
          <p:nvPr/>
        </p:nvSpPr>
        <p:spPr>
          <a:xfrm>
            <a:off x="1449659" y="2007220"/>
            <a:ext cx="3122341" cy="120433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2400" dirty="0"/>
              <a:t>LOVE</a:t>
            </a:r>
            <a:endParaRPr lang="en-NL" dirty="0"/>
          </a:p>
        </p:txBody>
      </p:sp>
      <p:sp>
        <p:nvSpPr>
          <p:cNvPr id="20" name="Rectangle 19">
            <a:extLst>
              <a:ext uri="{FF2B5EF4-FFF2-40B4-BE49-F238E27FC236}">
                <a16:creationId xmlns:a16="http://schemas.microsoft.com/office/drawing/2014/main" id="{05243EC6-4B92-6A47-934E-19654E441F55}"/>
              </a:ext>
            </a:extLst>
          </p:cNvPr>
          <p:cNvSpPr/>
          <p:nvPr/>
        </p:nvSpPr>
        <p:spPr>
          <a:xfrm>
            <a:off x="5125845" y="2007220"/>
            <a:ext cx="3122341" cy="1204331"/>
          </a:xfrm>
          <a:prstGeom prst="rect">
            <a:avLst/>
          </a:prstGeom>
          <a:solidFill>
            <a:schemeClr val="tx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2400" dirty="0"/>
              <a:t>HATE</a:t>
            </a:r>
            <a:endParaRPr lang="en-NL" dirty="0"/>
          </a:p>
        </p:txBody>
      </p:sp>
      <p:pic>
        <p:nvPicPr>
          <p:cNvPr id="22" name="Graphic 21" descr="Heart outline">
            <a:extLst>
              <a:ext uri="{FF2B5EF4-FFF2-40B4-BE49-F238E27FC236}">
                <a16:creationId xmlns:a16="http://schemas.microsoft.com/office/drawing/2014/main" id="{AE74075F-5954-5D41-84B0-C1D7844582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0629" y="2105228"/>
            <a:ext cx="914400" cy="914400"/>
          </a:xfrm>
          <a:prstGeom prst="rect">
            <a:avLst/>
          </a:prstGeom>
        </p:spPr>
      </p:pic>
      <p:pic>
        <p:nvPicPr>
          <p:cNvPr id="24" name="Graphic 23" descr="Broken Heart outline">
            <a:extLst>
              <a:ext uri="{FF2B5EF4-FFF2-40B4-BE49-F238E27FC236}">
                <a16:creationId xmlns:a16="http://schemas.microsoft.com/office/drawing/2014/main" id="{923844D3-93E0-D34A-ACEA-8F9AB0EC69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79843" y="2043899"/>
            <a:ext cx="914400" cy="914400"/>
          </a:xfrm>
          <a:prstGeom prst="rect">
            <a:avLst/>
          </a:prstGeom>
        </p:spPr>
      </p:pic>
      <p:sp>
        <p:nvSpPr>
          <p:cNvPr id="25" name="Rectangle 24">
            <a:extLst>
              <a:ext uri="{FF2B5EF4-FFF2-40B4-BE49-F238E27FC236}">
                <a16:creationId xmlns:a16="http://schemas.microsoft.com/office/drawing/2014/main" id="{B892337D-C35A-C34C-A924-40A734D319DA}"/>
              </a:ext>
            </a:extLst>
          </p:cNvPr>
          <p:cNvSpPr/>
          <p:nvPr/>
        </p:nvSpPr>
        <p:spPr>
          <a:xfrm>
            <a:off x="1449658" y="3527010"/>
            <a:ext cx="3122341" cy="12043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2400" dirty="0"/>
              <a:t>DEVOTION</a:t>
            </a:r>
            <a:endParaRPr lang="en-NL" dirty="0"/>
          </a:p>
        </p:txBody>
      </p:sp>
      <p:sp>
        <p:nvSpPr>
          <p:cNvPr id="26" name="Rectangle 25">
            <a:extLst>
              <a:ext uri="{FF2B5EF4-FFF2-40B4-BE49-F238E27FC236}">
                <a16:creationId xmlns:a16="http://schemas.microsoft.com/office/drawing/2014/main" id="{DE9BC6A8-770E-814E-B7D6-B6E016F87194}"/>
              </a:ext>
            </a:extLst>
          </p:cNvPr>
          <p:cNvSpPr/>
          <p:nvPr/>
        </p:nvSpPr>
        <p:spPr>
          <a:xfrm>
            <a:off x="5159298" y="3527009"/>
            <a:ext cx="3122341" cy="12043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2400" dirty="0"/>
              <a:t>DESPISE</a:t>
            </a:r>
            <a:endParaRPr lang="en-NL" dirty="0"/>
          </a:p>
        </p:txBody>
      </p:sp>
      <p:pic>
        <p:nvPicPr>
          <p:cNvPr id="28" name="Graphic 27" descr="Waiter female outline">
            <a:extLst>
              <a:ext uri="{FF2B5EF4-FFF2-40B4-BE49-F238E27FC236}">
                <a16:creationId xmlns:a16="http://schemas.microsoft.com/office/drawing/2014/main" id="{D0649456-ED4B-3241-BF34-E1D2474DD1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95133" y="3519084"/>
            <a:ext cx="914400" cy="914400"/>
          </a:xfrm>
          <a:prstGeom prst="rect">
            <a:avLst/>
          </a:prstGeom>
        </p:spPr>
      </p:pic>
      <p:pic>
        <p:nvPicPr>
          <p:cNvPr id="32" name="Graphic 31" descr="Rock On Hand Gesture outline">
            <a:extLst>
              <a:ext uri="{FF2B5EF4-FFF2-40B4-BE49-F238E27FC236}">
                <a16:creationId xmlns:a16="http://schemas.microsoft.com/office/drawing/2014/main" id="{8371DB35-FD38-A440-9519-1103C2A55A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2307" y="3549314"/>
            <a:ext cx="914400" cy="914400"/>
          </a:xfrm>
          <a:prstGeom prst="rect">
            <a:avLst/>
          </a:prstGeom>
        </p:spPr>
      </p:pic>
    </p:spTree>
    <p:extLst>
      <p:ext uri="{BB962C8B-B14F-4D97-AF65-F5344CB8AC3E}">
        <p14:creationId xmlns:p14="http://schemas.microsoft.com/office/powerpoint/2010/main" val="81699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9A79CF-6D31-8642-8D49-6C28D8CA6749}"/>
              </a:ext>
            </a:extLst>
          </p:cNvPr>
          <p:cNvSpPr>
            <a:spLocks noGrp="1"/>
          </p:cNvSpPr>
          <p:nvPr>
            <p:ph type="body" idx="1"/>
          </p:nvPr>
        </p:nvSpPr>
        <p:spPr/>
        <p:txBody>
          <a:bodyPr/>
          <a:lstStyle/>
          <a:p>
            <a:r>
              <a:rPr lang="en-NL" dirty="0"/>
              <a:t>SERVE GOD</a:t>
            </a:r>
          </a:p>
        </p:txBody>
      </p:sp>
      <p:sp>
        <p:nvSpPr>
          <p:cNvPr id="5" name="Text Placeholder 4">
            <a:extLst>
              <a:ext uri="{FF2B5EF4-FFF2-40B4-BE49-F238E27FC236}">
                <a16:creationId xmlns:a16="http://schemas.microsoft.com/office/drawing/2014/main" id="{67D4AE0D-CAD3-A34D-B947-8A4F3D997EA1}"/>
              </a:ext>
            </a:extLst>
          </p:cNvPr>
          <p:cNvSpPr>
            <a:spLocks noGrp="1"/>
          </p:cNvSpPr>
          <p:nvPr>
            <p:ph type="body" sz="quarter" idx="3"/>
          </p:nvPr>
        </p:nvSpPr>
        <p:spPr>
          <a:xfrm>
            <a:off x="4961426" y="1260872"/>
            <a:ext cx="3555115" cy="617934"/>
          </a:xfrm>
        </p:spPr>
        <p:txBody>
          <a:bodyPr/>
          <a:lstStyle/>
          <a:p>
            <a:r>
              <a:rPr lang="en-NL" dirty="0"/>
              <a:t>SERVE MAMMON</a:t>
            </a:r>
          </a:p>
        </p:txBody>
      </p:sp>
      <p:pic>
        <p:nvPicPr>
          <p:cNvPr id="10" name="Content Placeholder 9">
            <a:extLst>
              <a:ext uri="{FF2B5EF4-FFF2-40B4-BE49-F238E27FC236}">
                <a16:creationId xmlns:a16="http://schemas.microsoft.com/office/drawing/2014/main" id="{0EAC9784-730A-D440-91AC-41690E094335}"/>
              </a:ext>
            </a:extLst>
          </p:cNvPr>
          <p:cNvPicPr>
            <a:picLocks noGrp="1" noChangeAspect="1"/>
          </p:cNvPicPr>
          <p:nvPr>
            <p:ph sz="quarter" idx="4"/>
          </p:nvPr>
        </p:nvPicPr>
        <p:blipFill>
          <a:blip r:embed="rId3"/>
          <a:stretch>
            <a:fillRect/>
          </a:stretch>
        </p:blipFill>
        <p:spPr>
          <a:xfrm>
            <a:off x="4961426" y="1972295"/>
            <a:ext cx="2276500" cy="2719055"/>
          </a:xfrm>
        </p:spPr>
      </p:pic>
      <p:pic>
        <p:nvPicPr>
          <p:cNvPr id="14" name="Content Placeholder 13">
            <a:extLst>
              <a:ext uri="{FF2B5EF4-FFF2-40B4-BE49-F238E27FC236}">
                <a16:creationId xmlns:a16="http://schemas.microsoft.com/office/drawing/2014/main" id="{5408093D-DD3C-4743-8A36-AF9BDEE0A4FA}"/>
              </a:ext>
            </a:extLst>
          </p:cNvPr>
          <p:cNvPicPr>
            <a:picLocks noGrp="1" noChangeAspect="1"/>
          </p:cNvPicPr>
          <p:nvPr>
            <p:ph sz="half" idx="2"/>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rcRect l="4462" r="17714"/>
          <a:stretch/>
        </p:blipFill>
        <p:spPr>
          <a:xfrm>
            <a:off x="802888" y="1972295"/>
            <a:ext cx="3010829" cy="2575273"/>
          </a:xfrm>
        </p:spPr>
      </p:pic>
      <p:sp>
        <p:nvSpPr>
          <p:cNvPr id="15" name="Title 1">
            <a:extLst>
              <a:ext uri="{FF2B5EF4-FFF2-40B4-BE49-F238E27FC236}">
                <a16:creationId xmlns:a16="http://schemas.microsoft.com/office/drawing/2014/main" id="{AF5314E7-00D2-2B48-AF78-38109D4DA8CF}"/>
              </a:ext>
            </a:extLst>
          </p:cNvPr>
          <p:cNvSpPr>
            <a:spLocks noGrp="1"/>
          </p:cNvSpPr>
          <p:nvPr>
            <p:ph type="title"/>
          </p:nvPr>
        </p:nvSpPr>
        <p:spPr>
          <a:xfrm>
            <a:off x="629841" y="273844"/>
            <a:ext cx="7886700" cy="994172"/>
          </a:xfrm>
        </p:spPr>
        <p:txBody>
          <a:bodyPr>
            <a:normAutofit fontScale="90000"/>
          </a:bodyPr>
          <a:lstStyle/>
          <a:p>
            <a:pPr algn="ctr"/>
            <a:br>
              <a:rPr lang="en-NL" b="1" dirty="0">
                <a:solidFill>
                  <a:srgbClr val="FFC001"/>
                </a:solidFill>
              </a:rPr>
            </a:br>
            <a:r>
              <a:rPr lang="en-NL" b="1" dirty="0">
                <a:solidFill>
                  <a:srgbClr val="FFC001"/>
                </a:solidFill>
              </a:rPr>
              <a:t>Two Masters</a:t>
            </a:r>
            <a:br>
              <a:rPr lang="en-NL" b="1" dirty="0">
                <a:solidFill>
                  <a:srgbClr val="FFC001"/>
                </a:solidFill>
              </a:rPr>
            </a:br>
            <a:r>
              <a:rPr lang="en-NL" b="1" dirty="0">
                <a:solidFill>
                  <a:srgbClr val="FFC001"/>
                </a:solidFill>
              </a:rPr>
              <a:t>God &lt;-&gt; mammon</a:t>
            </a:r>
            <a:br>
              <a:rPr lang="en-NL" b="1" dirty="0"/>
            </a:br>
            <a:endParaRPr lang="en-NL" b="1" dirty="0"/>
          </a:p>
        </p:txBody>
      </p:sp>
    </p:spTree>
    <p:extLst>
      <p:ext uri="{BB962C8B-B14F-4D97-AF65-F5344CB8AC3E}">
        <p14:creationId xmlns:p14="http://schemas.microsoft.com/office/powerpoint/2010/main" val="1113833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AE2A-EC29-2549-A52C-68F1802DCF9A}"/>
              </a:ext>
            </a:extLst>
          </p:cNvPr>
          <p:cNvSpPr>
            <a:spLocks noGrp="1"/>
          </p:cNvSpPr>
          <p:nvPr>
            <p:ph type="title"/>
          </p:nvPr>
        </p:nvSpPr>
        <p:spPr/>
        <p:txBody>
          <a:bodyPr>
            <a:normAutofit fontScale="90000"/>
          </a:bodyPr>
          <a:lstStyle/>
          <a:p>
            <a:pPr algn="ctr"/>
            <a:br>
              <a:rPr lang="en-NL" b="1" dirty="0">
                <a:solidFill>
                  <a:srgbClr val="FFC001"/>
                </a:solidFill>
              </a:rPr>
            </a:br>
            <a:r>
              <a:rPr lang="en-NL" b="1" dirty="0">
                <a:solidFill>
                  <a:srgbClr val="FFC001"/>
                </a:solidFill>
              </a:rPr>
              <a:t>Two Masters</a:t>
            </a:r>
            <a:br>
              <a:rPr lang="en-NL" b="1" dirty="0"/>
            </a:br>
            <a:endParaRPr lang="en-NL" b="1" dirty="0"/>
          </a:p>
        </p:txBody>
      </p:sp>
      <p:sp>
        <p:nvSpPr>
          <p:cNvPr id="3" name="Content Placeholder 2">
            <a:extLst>
              <a:ext uri="{FF2B5EF4-FFF2-40B4-BE49-F238E27FC236}">
                <a16:creationId xmlns:a16="http://schemas.microsoft.com/office/drawing/2014/main" id="{F58E4C8E-C878-BA44-AD9E-D92723EEB780}"/>
              </a:ext>
            </a:extLst>
          </p:cNvPr>
          <p:cNvSpPr>
            <a:spLocks noGrp="1"/>
          </p:cNvSpPr>
          <p:nvPr>
            <p:ph idx="1"/>
          </p:nvPr>
        </p:nvSpPr>
        <p:spPr>
          <a:xfrm>
            <a:off x="4346921" y="1513598"/>
            <a:ext cx="4235116" cy="3263504"/>
          </a:xfrm>
        </p:spPr>
        <p:txBody>
          <a:bodyPr>
            <a:normAutofit/>
          </a:bodyPr>
          <a:lstStyle/>
          <a:p>
            <a:pPr marL="0" indent="0">
              <a:buNone/>
            </a:pPr>
            <a:r>
              <a:rPr lang="en-GB" sz="2400" dirty="0"/>
              <a:t>“And I tell you, make friends for yourselves by means of unrighteous wealth (mammon), so that when it fails they may receive you into the eternal dwellings. (Luke 16:13)</a:t>
            </a:r>
            <a:endParaRPr lang="en-NL" sz="2400" dirty="0">
              <a:solidFill>
                <a:schemeClr val="bg1"/>
              </a:solidFill>
            </a:endParaRPr>
          </a:p>
        </p:txBody>
      </p:sp>
      <p:pic>
        <p:nvPicPr>
          <p:cNvPr id="5" name="Picture 4">
            <a:extLst>
              <a:ext uri="{FF2B5EF4-FFF2-40B4-BE49-F238E27FC236}">
                <a16:creationId xmlns:a16="http://schemas.microsoft.com/office/drawing/2014/main" id="{780FF561-1113-4A40-A551-25B9FF87366D}"/>
              </a:ext>
            </a:extLst>
          </p:cNvPr>
          <p:cNvPicPr>
            <a:picLocks noChangeAspect="1"/>
          </p:cNvPicPr>
          <p:nvPr/>
        </p:nvPicPr>
        <p:blipFill rotWithShape="1">
          <a:blip r:embed="rId2"/>
          <a:srcRect l="5132" t="11696" r="47237" b="9931"/>
          <a:stretch/>
        </p:blipFill>
        <p:spPr>
          <a:xfrm>
            <a:off x="1336150" y="1513598"/>
            <a:ext cx="2706460" cy="2504949"/>
          </a:xfrm>
          <a:prstGeom prst="rect">
            <a:avLst/>
          </a:prstGeom>
        </p:spPr>
      </p:pic>
    </p:spTree>
    <p:extLst>
      <p:ext uri="{BB962C8B-B14F-4D97-AF65-F5344CB8AC3E}">
        <p14:creationId xmlns:p14="http://schemas.microsoft.com/office/powerpoint/2010/main" val="2917261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AE2A-EC29-2549-A52C-68F1802DCF9A}"/>
              </a:ext>
            </a:extLst>
          </p:cNvPr>
          <p:cNvSpPr>
            <a:spLocks noGrp="1"/>
          </p:cNvSpPr>
          <p:nvPr>
            <p:ph type="title"/>
          </p:nvPr>
        </p:nvSpPr>
        <p:spPr/>
        <p:txBody>
          <a:bodyPr>
            <a:normAutofit/>
          </a:bodyPr>
          <a:lstStyle/>
          <a:p>
            <a:pPr algn="ctr"/>
            <a:r>
              <a:rPr lang="en-NL" b="1" dirty="0">
                <a:solidFill>
                  <a:srgbClr val="FFC001"/>
                </a:solidFill>
              </a:rPr>
              <a:t>Therefore ….</a:t>
            </a:r>
            <a:endParaRPr lang="en-NL" b="1" dirty="0"/>
          </a:p>
        </p:txBody>
      </p:sp>
      <p:sp>
        <p:nvSpPr>
          <p:cNvPr id="3" name="Content Placeholder 2">
            <a:extLst>
              <a:ext uri="{FF2B5EF4-FFF2-40B4-BE49-F238E27FC236}">
                <a16:creationId xmlns:a16="http://schemas.microsoft.com/office/drawing/2014/main" id="{F58E4C8E-C878-BA44-AD9E-D92723EEB780}"/>
              </a:ext>
            </a:extLst>
          </p:cNvPr>
          <p:cNvSpPr>
            <a:spLocks noGrp="1"/>
          </p:cNvSpPr>
          <p:nvPr>
            <p:ph idx="1"/>
          </p:nvPr>
        </p:nvSpPr>
        <p:spPr>
          <a:xfrm>
            <a:off x="4346921" y="1513598"/>
            <a:ext cx="4235116" cy="3263504"/>
          </a:xfrm>
        </p:spPr>
        <p:txBody>
          <a:bodyPr>
            <a:normAutofit fontScale="92500" lnSpcReduction="20000"/>
          </a:bodyPr>
          <a:lstStyle/>
          <a:p>
            <a:pPr marL="0" indent="0">
              <a:buNone/>
            </a:pPr>
            <a:endParaRPr lang="en-GB" sz="2400" dirty="0"/>
          </a:p>
          <a:p>
            <a:pPr marL="457200" indent="-457200">
              <a:buFont typeface="+mj-lt"/>
              <a:buAutoNum type="arabicPeriod"/>
            </a:pPr>
            <a:r>
              <a:rPr lang="en-GB" sz="2400" dirty="0"/>
              <a:t>Do not be anxious</a:t>
            </a:r>
          </a:p>
          <a:p>
            <a:pPr marL="457200" indent="-457200">
              <a:buFont typeface="+mj-lt"/>
              <a:buAutoNum type="arabicPeriod"/>
            </a:pPr>
            <a:endParaRPr lang="en-GB" sz="2400" dirty="0">
              <a:solidFill>
                <a:schemeClr val="bg1"/>
              </a:solidFill>
            </a:endParaRPr>
          </a:p>
          <a:p>
            <a:pPr marL="457200" indent="-457200">
              <a:buFont typeface="+mj-lt"/>
              <a:buAutoNum type="arabicPeriod"/>
            </a:pPr>
            <a:r>
              <a:rPr lang="en-GB" sz="2400" dirty="0"/>
              <a:t>Your Father will provide</a:t>
            </a:r>
          </a:p>
          <a:p>
            <a:pPr marL="457200" indent="-457200">
              <a:buFont typeface="+mj-lt"/>
              <a:buAutoNum type="arabicPeriod"/>
            </a:pPr>
            <a:endParaRPr lang="en-GB" sz="2400" dirty="0">
              <a:solidFill>
                <a:schemeClr val="bg1"/>
              </a:solidFill>
            </a:endParaRPr>
          </a:p>
          <a:p>
            <a:pPr marL="457200" indent="-457200">
              <a:buFont typeface="+mj-lt"/>
              <a:buAutoNum type="arabicPeriod"/>
            </a:pPr>
            <a:r>
              <a:rPr lang="en-GB" sz="2400" dirty="0"/>
              <a:t>Seek first the Kingdom of God  &amp; his righteousness</a:t>
            </a:r>
            <a:br>
              <a:rPr lang="en-GB" sz="2400" dirty="0"/>
            </a:br>
            <a:endParaRPr lang="en-GB" sz="2400" dirty="0"/>
          </a:p>
          <a:p>
            <a:pPr marL="457200" indent="-457200">
              <a:buFont typeface="+mj-lt"/>
              <a:buAutoNum type="arabicPeriod"/>
            </a:pPr>
            <a:r>
              <a:rPr lang="en-GB" sz="2400" dirty="0">
                <a:solidFill>
                  <a:schemeClr val="bg1"/>
                </a:solidFill>
              </a:rPr>
              <a:t>‘All these things’ will be given to you.</a:t>
            </a:r>
            <a:endParaRPr lang="en-NL" sz="2400" dirty="0">
              <a:solidFill>
                <a:schemeClr val="bg1"/>
              </a:solidFill>
            </a:endParaRPr>
          </a:p>
        </p:txBody>
      </p:sp>
      <p:pic>
        <p:nvPicPr>
          <p:cNvPr id="5" name="Picture 4">
            <a:extLst>
              <a:ext uri="{FF2B5EF4-FFF2-40B4-BE49-F238E27FC236}">
                <a16:creationId xmlns:a16="http://schemas.microsoft.com/office/drawing/2014/main" id="{780FF561-1113-4A40-A551-25B9FF87366D}"/>
              </a:ext>
            </a:extLst>
          </p:cNvPr>
          <p:cNvPicPr>
            <a:picLocks noChangeAspect="1"/>
          </p:cNvPicPr>
          <p:nvPr/>
        </p:nvPicPr>
        <p:blipFill rotWithShape="1">
          <a:blip r:embed="rId2"/>
          <a:srcRect l="5132" t="11696" r="47237" b="9931"/>
          <a:stretch/>
        </p:blipFill>
        <p:spPr>
          <a:xfrm>
            <a:off x="1336150" y="1513598"/>
            <a:ext cx="2706460" cy="2504949"/>
          </a:xfrm>
          <a:prstGeom prst="rect">
            <a:avLst/>
          </a:prstGeom>
        </p:spPr>
      </p:pic>
      <p:sp>
        <p:nvSpPr>
          <p:cNvPr id="4" name="TextBox 3">
            <a:extLst>
              <a:ext uri="{FF2B5EF4-FFF2-40B4-BE49-F238E27FC236}">
                <a16:creationId xmlns:a16="http://schemas.microsoft.com/office/drawing/2014/main" id="{71288D0A-1E90-6045-A981-C226B95DAC1A}"/>
              </a:ext>
            </a:extLst>
          </p:cNvPr>
          <p:cNvSpPr txBox="1"/>
          <p:nvPr/>
        </p:nvSpPr>
        <p:spPr>
          <a:xfrm>
            <a:off x="1336150" y="4223325"/>
            <a:ext cx="1813189" cy="646331"/>
          </a:xfrm>
          <a:prstGeom prst="rect">
            <a:avLst/>
          </a:prstGeom>
          <a:noFill/>
        </p:spPr>
        <p:txBody>
          <a:bodyPr wrap="none" rtlCol="0">
            <a:spAutoFit/>
          </a:bodyPr>
          <a:lstStyle/>
          <a:p>
            <a:r>
              <a:rPr lang="en-GB" dirty="0">
                <a:solidFill>
                  <a:schemeClr val="bg1"/>
                </a:solidFill>
              </a:rPr>
              <a:t>Matthew 6:25-33</a:t>
            </a:r>
          </a:p>
          <a:p>
            <a:endParaRPr lang="en-NL" dirty="0"/>
          </a:p>
        </p:txBody>
      </p:sp>
    </p:spTree>
    <p:extLst>
      <p:ext uri="{BB962C8B-B14F-4D97-AF65-F5344CB8AC3E}">
        <p14:creationId xmlns:p14="http://schemas.microsoft.com/office/powerpoint/2010/main" val="209785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AE2A-EC29-2549-A52C-68F1802DCF9A}"/>
              </a:ext>
            </a:extLst>
          </p:cNvPr>
          <p:cNvSpPr>
            <a:spLocks noGrp="1"/>
          </p:cNvSpPr>
          <p:nvPr>
            <p:ph type="title"/>
          </p:nvPr>
        </p:nvSpPr>
        <p:spPr/>
        <p:txBody>
          <a:bodyPr>
            <a:normAutofit fontScale="90000"/>
          </a:bodyPr>
          <a:lstStyle/>
          <a:p>
            <a:pPr algn="ctr"/>
            <a:br>
              <a:rPr lang="en-NL" b="1" dirty="0">
                <a:solidFill>
                  <a:srgbClr val="FFC001"/>
                </a:solidFill>
              </a:rPr>
            </a:br>
            <a:r>
              <a:rPr lang="en-NL" b="1" dirty="0">
                <a:solidFill>
                  <a:srgbClr val="FFC001"/>
                </a:solidFill>
              </a:rPr>
              <a:t>Two Treasures</a:t>
            </a:r>
            <a:br>
              <a:rPr lang="en-NL" b="1" dirty="0"/>
            </a:br>
            <a:endParaRPr lang="en-NL" b="1" dirty="0"/>
          </a:p>
        </p:txBody>
      </p:sp>
      <p:sp>
        <p:nvSpPr>
          <p:cNvPr id="3" name="Content Placeholder 2">
            <a:extLst>
              <a:ext uri="{FF2B5EF4-FFF2-40B4-BE49-F238E27FC236}">
                <a16:creationId xmlns:a16="http://schemas.microsoft.com/office/drawing/2014/main" id="{F58E4C8E-C878-BA44-AD9E-D92723EEB780}"/>
              </a:ext>
            </a:extLst>
          </p:cNvPr>
          <p:cNvSpPr>
            <a:spLocks noGrp="1"/>
          </p:cNvSpPr>
          <p:nvPr>
            <p:ph idx="1"/>
          </p:nvPr>
        </p:nvSpPr>
        <p:spPr>
          <a:xfrm>
            <a:off x="4391526" y="1369219"/>
            <a:ext cx="4235116" cy="3263504"/>
          </a:xfrm>
        </p:spPr>
        <p:txBody>
          <a:bodyPr>
            <a:normAutofit lnSpcReduction="10000"/>
          </a:bodyPr>
          <a:lstStyle/>
          <a:p>
            <a:pPr marL="0" indent="0">
              <a:buNone/>
            </a:pPr>
            <a:r>
              <a:rPr lang="en-GB" sz="2400" dirty="0">
                <a:solidFill>
                  <a:schemeClr val="bg1"/>
                </a:solidFill>
              </a:rPr>
              <a:t>“Do not lay up for yourselves treasures on earth, where moth and rust destroy and where thieves break in and steal, but lay up for yourselves treasures in heaven, where neither moth nor rust destroys and where thieves do not break in and steal. For where your treasure is, there your heart will be also.”</a:t>
            </a:r>
            <a:endParaRPr lang="en-NL" sz="2400" dirty="0">
              <a:solidFill>
                <a:schemeClr val="bg1"/>
              </a:solidFill>
            </a:endParaRPr>
          </a:p>
        </p:txBody>
      </p:sp>
      <p:pic>
        <p:nvPicPr>
          <p:cNvPr id="5" name="Picture 4">
            <a:extLst>
              <a:ext uri="{FF2B5EF4-FFF2-40B4-BE49-F238E27FC236}">
                <a16:creationId xmlns:a16="http://schemas.microsoft.com/office/drawing/2014/main" id="{780FF561-1113-4A40-A551-25B9FF87366D}"/>
              </a:ext>
            </a:extLst>
          </p:cNvPr>
          <p:cNvPicPr>
            <a:picLocks noChangeAspect="1"/>
          </p:cNvPicPr>
          <p:nvPr/>
        </p:nvPicPr>
        <p:blipFill rotWithShape="1">
          <a:blip r:embed="rId2"/>
          <a:srcRect l="5132" t="11696" r="47237" b="9931"/>
          <a:stretch/>
        </p:blipFill>
        <p:spPr>
          <a:xfrm>
            <a:off x="1336150" y="1513598"/>
            <a:ext cx="2706460" cy="2504949"/>
          </a:xfrm>
          <a:prstGeom prst="rect">
            <a:avLst/>
          </a:prstGeom>
        </p:spPr>
      </p:pic>
    </p:spTree>
    <p:extLst>
      <p:ext uri="{BB962C8B-B14F-4D97-AF65-F5344CB8AC3E}">
        <p14:creationId xmlns:p14="http://schemas.microsoft.com/office/powerpoint/2010/main" val="383624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44D41-B3AB-B540-B864-E887C04992CE}"/>
              </a:ext>
            </a:extLst>
          </p:cNvPr>
          <p:cNvSpPr>
            <a:spLocks noGrp="1"/>
          </p:cNvSpPr>
          <p:nvPr>
            <p:ph type="title"/>
          </p:nvPr>
        </p:nvSpPr>
        <p:spPr/>
        <p:txBody>
          <a:bodyPr/>
          <a:lstStyle/>
          <a:p>
            <a:r>
              <a:rPr lang="en-NL" b="1" dirty="0"/>
              <a:t>Two Treasures</a:t>
            </a:r>
          </a:p>
        </p:txBody>
      </p:sp>
      <p:sp>
        <p:nvSpPr>
          <p:cNvPr id="7" name="Text Placeholder 6">
            <a:extLst>
              <a:ext uri="{FF2B5EF4-FFF2-40B4-BE49-F238E27FC236}">
                <a16:creationId xmlns:a16="http://schemas.microsoft.com/office/drawing/2014/main" id="{C429FB37-54E0-8542-8779-783F9A249B27}"/>
              </a:ext>
            </a:extLst>
          </p:cNvPr>
          <p:cNvSpPr>
            <a:spLocks noGrp="1"/>
          </p:cNvSpPr>
          <p:nvPr>
            <p:ph type="body" idx="1"/>
          </p:nvPr>
        </p:nvSpPr>
        <p:spPr/>
        <p:txBody>
          <a:bodyPr/>
          <a:lstStyle/>
          <a:p>
            <a:r>
              <a:rPr lang="en-NL" dirty="0"/>
              <a:t>EARTH</a:t>
            </a:r>
          </a:p>
        </p:txBody>
      </p:sp>
      <p:sp>
        <p:nvSpPr>
          <p:cNvPr id="8" name="Content Placeholder 7">
            <a:extLst>
              <a:ext uri="{FF2B5EF4-FFF2-40B4-BE49-F238E27FC236}">
                <a16:creationId xmlns:a16="http://schemas.microsoft.com/office/drawing/2014/main" id="{50DD478F-675D-6E4D-AAB9-49C36A528A1E}"/>
              </a:ext>
            </a:extLst>
          </p:cNvPr>
          <p:cNvSpPr>
            <a:spLocks noGrp="1"/>
          </p:cNvSpPr>
          <p:nvPr>
            <p:ph sz="half" idx="2"/>
          </p:nvPr>
        </p:nvSpPr>
        <p:spPr/>
        <p:txBody>
          <a:bodyPr>
            <a:normAutofit/>
          </a:bodyPr>
          <a:lstStyle/>
          <a:p>
            <a:r>
              <a:rPr lang="en-NL" sz="2400" dirty="0"/>
              <a:t>Moth &amp; Rust destroy</a:t>
            </a:r>
          </a:p>
          <a:p>
            <a:pPr lvl="1"/>
            <a:r>
              <a:rPr lang="en-NL" sz="2000" dirty="0"/>
              <a:t>Lost value</a:t>
            </a:r>
          </a:p>
          <a:p>
            <a:r>
              <a:rPr lang="en-NL" sz="2400" dirty="0"/>
              <a:t>Thieves steal</a:t>
            </a:r>
          </a:p>
          <a:p>
            <a:pPr lvl="1"/>
            <a:r>
              <a:rPr lang="en-NL" sz="2000" dirty="0"/>
              <a:t>Lost enjoyment</a:t>
            </a:r>
            <a:br>
              <a:rPr lang="en-NL" sz="2000" dirty="0"/>
            </a:br>
            <a:endParaRPr lang="en-NL" sz="2000" dirty="0"/>
          </a:p>
          <a:p>
            <a:r>
              <a:rPr lang="en-NL" sz="2400" dirty="0"/>
              <a:t>A poor investment</a:t>
            </a:r>
          </a:p>
        </p:txBody>
      </p:sp>
      <p:sp>
        <p:nvSpPr>
          <p:cNvPr id="9" name="Text Placeholder 8">
            <a:extLst>
              <a:ext uri="{FF2B5EF4-FFF2-40B4-BE49-F238E27FC236}">
                <a16:creationId xmlns:a16="http://schemas.microsoft.com/office/drawing/2014/main" id="{118495EC-5CFA-0549-98F2-92ACC68495DF}"/>
              </a:ext>
            </a:extLst>
          </p:cNvPr>
          <p:cNvSpPr>
            <a:spLocks noGrp="1"/>
          </p:cNvSpPr>
          <p:nvPr>
            <p:ph type="body" sz="quarter" idx="3"/>
          </p:nvPr>
        </p:nvSpPr>
        <p:spPr/>
        <p:txBody>
          <a:bodyPr/>
          <a:lstStyle/>
          <a:p>
            <a:r>
              <a:rPr lang="en-NL" dirty="0"/>
              <a:t>HEAVEN</a:t>
            </a:r>
          </a:p>
        </p:txBody>
      </p:sp>
      <p:sp>
        <p:nvSpPr>
          <p:cNvPr id="10" name="Content Placeholder 9">
            <a:extLst>
              <a:ext uri="{FF2B5EF4-FFF2-40B4-BE49-F238E27FC236}">
                <a16:creationId xmlns:a16="http://schemas.microsoft.com/office/drawing/2014/main" id="{E49F5201-1609-C942-959D-8DA4B3452FE4}"/>
              </a:ext>
            </a:extLst>
          </p:cNvPr>
          <p:cNvSpPr>
            <a:spLocks noGrp="1"/>
          </p:cNvSpPr>
          <p:nvPr>
            <p:ph sz="quarter" idx="4"/>
          </p:nvPr>
        </p:nvSpPr>
        <p:spPr/>
        <p:txBody>
          <a:bodyPr>
            <a:normAutofit/>
          </a:bodyPr>
          <a:lstStyle/>
          <a:p>
            <a:r>
              <a:rPr lang="en-NL" sz="2400" dirty="0"/>
              <a:t>Lasting</a:t>
            </a:r>
          </a:p>
          <a:p>
            <a:pPr lvl="1"/>
            <a:r>
              <a:rPr lang="en-NL" sz="2000" dirty="0"/>
              <a:t>Value added</a:t>
            </a:r>
          </a:p>
          <a:p>
            <a:r>
              <a:rPr lang="en-NL" sz="2400" dirty="0"/>
              <a:t>Secure</a:t>
            </a:r>
          </a:p>
          <a:p>
            <a:pPr lvl="1"/>
            <a:r>
              <a:rPr lang="en-NL" sz="2000" dirty="0"/>
              <a:t>Usable (‘for yourselves’)</a:t>
            </a:r>
            <a:br>
              <a:rPr lang="en-NL" sz="2000" dirty="0"/>
            </a:br>
            <a:endParaRPr lang="en-NL" sz="2000" dirty="0"/>
          </a:p>
          <a:p>
            <a:r>
              <a:rPr lang="en-NL" sz="2400" dirty="0"/>
              <a:t>A great investment</a:t>
            </a:r>
          </a:p>
        </p:txBody>
      </p:sp>
    </p:spTree>
    <p:extLst>
      <p:ext uri="{BB962C8B-B14F-4D97-AF65-F5344CB8AC3E}">
        <p14:creationId xmlns:p14="http://schemas.microsoft.com/office/powerpoint/2010/main" val="4150462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AE2A-EC29-2549-A52C-68F1802DCF9A}"/>
              </a:ext>
            </a:extLst>
          </p:cNvPr>
          <p:cNvSpPr>
            <a:spLocks noGrp="1"/>
          </p:cNvSpPr>
          <p:nvPr>
            <p:ph type="title"/>
          </p:nvPr>
        </p:nvSpPr>
        <p:spPr/>
        <p:txBody>
          <a:bodyPr>
            <a:normAutofit fontScale="90000"/>
          </a:bodyPr>
          <a:lstStyle/>
          <a:p>
            <a:pPr algn="ctr"/>
            <a:br>
              <a:rPr lang="en-NL" b="1" dirty="0">
                <a:solidFill>
                  <a:srgbClr val="FFC001"/>
                </a:solidFill>
              </a:rPr>
            </a:br>
            <a:r>
              <a:rPr lang="en-NL" b="1" dirty="0">
                <a:solidFill>
                  <a:srgbClr val="FFC001"/>
                </a:solidFill>
              </a:rPr>
              <a:t>Treasures?</a:t>
            </a:r>
            <a:br>
              <a:rPr lang="en-NL" b="1" dirty="0"/>
            </a:br>
            <a:endParaRPr lang="en-NL" b="1" dirty="0"/>
          </a:p>
        </p:txBody>
      </p:sp>
      <p:sp>
        <p:nvSpPr>
          <p:cNvPr id="3" name="Content Placeholder 2">
            <a:extLst>
              <a:ext uri="{FF2B5EF4-FFF2-40B4-BE49-F238E27FC236}">
                <a16:creationId xmlns:a16="http://schemas.microsoft.com/office/drawing/2014/main" id="{F58E4C8E-C878-BA44-AD9E-D92723EEB780}"/>
              </a:ext>
            </a:extLst>
          </p:cNvPr>
          <p:cNvSpPr>
            <a:spLocks noGrp="1"/>
          </p:cNvSpPr>
          <p:nvPr>
            <p:ph idx="1"/>
          </p:nvPr>
        </p:nvSpPr>
        <p:spPr>
          <a:xfrm>
            <a:off x="4391526" y="1369219"/>
            <a:ext cx="4235116" cy="3263504"/>
          </a:xfrm>
        </p:spPr>
        <p:txBody>
          <a:bodyPr>
            <a:normAutofit/>
          </a:bodyPr>
          <a:lstStyle/>
          <a:p>
            <a:pPr marL="0" indent="0">
              <a:buNone/>
            </a:pPr>
            <a:r>
              <a:rPr lang="en-GB" sz="2400" dirty="0">
                <a:solidFill>
                  <a:schemeClr val="bg1"/>
                </a:solidFill>
              </a:rPr>
              <a:t>“</a:t>
            </a:r>
            <a:r>
              <a:rPr lang="en-GB" sz="2400" dirty="0"/>
              <a:t>What do we value most? </a:t>
            </a:r>
            <a:br>
              <a:rPr lang="en-GB" sz="2400" dirty="0"/>
            </a:br>
            <a:r>
              <a:rPr lang="en-GB" sz="2400" dirty="0"/>
              <a:t>What would we most hate to lose? What do our thoughts turn to most frequently when we are free to think of what we will? </a:t>
            </a:r>
            <a:br>
              <a:rPr lang="en-GB" sz="2400" dirty="0"/>
            </a:br>
            <a:r>
              <a:rPr lang="en-GB" sz="2400" dirty="0"/>
              <a:t>And finally, what affords us the greatest pleasure?”</a:t>
            </a:r>
          </a:p>
          <a:p>
            <a:pPr marL="0" indent="0">
              <a:buNone/>
            </a:pPr>
            <a:r>
              <a:rPr lang="en-GB" sz="2400" dirty="0"/>
              <a:t>A.W. Tozer</a:t>
            </a:r>
          </a:p>
        </p:txBody>
      </p:sp>
      <p:pic>
        <p:nvPicPr>
          <p:cNvPr id="6" name="Picture 5">
            <a:extLst>
              <a:ext uri="{FF2B5EF4-FFF2-40B4-BE49-F238E27FC236}">
                <a16:creationId xmlns:a16="http://schemas.microsoft.com/office/drawing/2014/main" id="{42BA9E2F-20DD-2746-879F-1A0E08D02752}"/>
              </a:ext>
            </a:extLst>
          </p:cNvPr>
          <p:cNvPicPr>
            <a:picLocks noChangeAspect="1"/>
          </p:cNvPicPr>
          <p:nvPr/>
        </p:nvPicPr>
        <p:blipFill>
          <a:blip r:embed="rId2"/>
          <a:stretch>
            <a:fillRect/>
          </a:stretch>
        </p:blipFill>
        <p:spPr>
          <a:xfrm>
            <a:off x="1829263" y="1434325"/>
            <a:ext cx="2030077" cy="2490904"/>
          </a:xfrm>
          <a:prstGeom prst="rect">
            <a:avLst/>
          </a:prstGeom>
        </p:spPr>
      </p:pic>
    </p:spTree>
    <p:extLst>
      <p:ext uri="{BB962C8B-B14F-4D97-AF65-F5344CB8AC3E}">
        <p14:creationId xmlns:p14="http://schemas.microsoft.com/office/powerpoint/2010/main" val="2386690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AE2A-EC29-2549-A52C-68F1802DCF9A}"/>
              </a:ext>
            </a:extLst>
          </p:cNvPr>
          <p:cNvSpPr>
            <a:spLocks noGrp="1"/>
          </p:cNvSpPr>
          <p:nvPr>
            <p:ph type="title"/>
          </p:nvPr>
        </p:nvSpPr>
        <p:spPr/>
        <p:txBody>
          <a:bodyPr>
            <a:normAutofit fontScale="90000"/>
          </a:bodyPr>
          <a:lstStyle/>
          <a:p>
            <a:pPr algn="ctr"/>
            <a:br>
              <a:rPr lang="en-NL" b="1" dirty="0">
                <a:solidFill>
                  <a:srgbClr val="FFC001"/>
                </a:solidFill>
              </a:rPr>
            </a:br>
            <a:r>
              <a:rPr lang="en-NL" b="1" dirty="0">
                <a:solidFill>
                  <a:srgbClr val="FFC001"/>
                </a:solidFill>
              </a:rPr>
              <a:t>Treasures?</a:t>
            </a:r>
            <a:br>
              <a:rPr lang="en-NL" b="1" dirty="0"/>
            </a:br>
            <a:endParaRPr lang="en-NL" b="1" dirty="0"/>
          </a:p>
        </p:txBody>
      </p:sp>
      <p:sp>
        <p:nvSpPr>
          <p:cNvPr id="3" name="Content Placeholder 2">
            <a:extLst>
              <a:ext uri="{FF2B5EF4-FFF2-40B4-BE49-F238E27FC236}">
                <a16:creationId xmlns:a16="http://schemas.microsoft.com/office/drawing/2014/main" id="{F58E4C8E-C878-BA44-AD9E-D92723EEB780}"/>
              </a:ext>
            </a:extLst>
          </p:cNvPr>
          <p:cNvSpPr>
            <a:spLocks noGrp="1"/>
          </p:cNvSpPr>
          <p:nvPr>
            <p:ph idx="1"/>
          </p:nvPr>
        </p:nvSpPr>
        <p:spPr>
          <a:xfrm>
            <a:off x="4391526" y="1606152"/>
            <a:ext cx="4235116" cy="3263504"/>
          </a:xfrm>
        </p:spPr>
        <p:txBody>
          <a:bodyPr>
            <a:normAutofit/>
          </a:bodyPr>
          <a:lstStyle/>
          <a:p>
            <a:pPr marL="0" indent="0">
              <a:buNone/>
            </a:pPr>
            <a:r>
              <a:rPr lang="en-GB" sz="2400" dirty="0"/>
              <a:t>“I value all things only by the price they shall gain in eternity.” </a:t>
            </a:r>
          </a:p>
          <a:p>
            <a:pPr marL="0" indent="0">
              <a:buNone/>
            </a:pPr>
            <a:endParaRPr lang="en-GB" sz="2400" dirty="0"/>
          </a:p>
          <a:p>
            <a:pPr marL="0" indent="0">
              <a:buNone/>
            </a:pPr>
            <a:r>
              <a:rPr lang="en-GB" sz="2400" dirty="0"/>
              <a:t>John Wesley</a:t>
            </a:r>
          </a:p>
        </p:txBody>
      </p:sp>
      <p:pic>
        <p:nvPicPr>
          <p:cNvPr id="5" name="Picture 4">
            <a:extLst>
              <a:ext uri="{FF2B5EF4-FFF2-40B4-BE49-F238E27FC236}">
                <a16:creationId xmlns:a16="http://schemas.microsoft.com/office/drawing/2014/main" id="{AE7AE7BC-064F-3640-A31E-897C635F86F0}"/>
              </a:ext>
            </a:extLst>
          </p:cNvPr>
          <p:cNvPicPr>
            <a:picLocks noChangeAspect="1"/>
          </p:cNvPicPr>
          <p:nvPr/>
        </p:nvPicPr>
        <p:blipFill>
          <a:blip r:embed="rId2"/>
          <a:stretch>
            <a:fillRect/>
          </a:stretch>
        </p:blipFill>
        <p:spPr>
          <a:xfrm>
            <a:off x="1516567" y="1465460"/>
            <a:ext cx="2430966" cy="2772432"/>
          </a:xfrm>
          <a:prstGeom prst="rect">
            <a:avLst/>
          </a:prstGeom>
        </p:spPr>
      </p:pic>
    </p:spTree>
    <p:extLst>
      <p:ext uri="{BB962C8B-B14F-4D97-AF65-F5344CB8AC3E}">
        <p14:creationId xmlns:p14="http://schemas.microsoft.com/office/powerpoint/2010/main" val="3049651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AE2A-EC29-2549-A52C-68F1802DCF9A}"/>
              </a:ext>
            </a:extLst>
          </p:cNvPr>
          <p:cNvSpPr>
            <a:spLocks noGrp="1"/>
          </p:cNvSpPr>
          <p:nvPr>
            <p:ph type="title"/>
          </p:nvPr>
        </p:nvSpPr>
        <p:spPr/>
        <p:txBody>
          <a:bodyPr>
            <a:normAutofit fontScale="90000"/>
          </a:bodyPr>
          <a:lstStyle/>
          <a:p>
            <a:pPr algn="ctr"/>
            <a:br>
              <a:rPr lang="en-NL" b="1" dirty="0">
                <a:solidFill>
                  <a:srgbClr val="FFC001"/>
                </a:solidFill>
              </a:rPr>
            </a:br>
            <a:r>
              <a:rPr lang="en-NL" b="1" dirty="0">
                <a:solidFill>
                  <a:srgbClr val="FFC001"/>
                </a:solidFill>
              </a:rPr>
              <a:t>Investing in Treasures in Heaven</a:t>
            </a:r>
            <a:br>
              <a:rPr lang="en-NL" b="1" dirty="0"/>
            </a:br>
            <a:endParaRPr lang="en-NL" b="1" dirty="0"/>
          </a:p>
        </p:txBody>
      </p:sp>
      <p:sp>
        <p:nvSpPr>
          <p:cNvPr id="3" name="Content Placeholder 2">
            <a:extLst>
              <a:ext uri="{FF2B5EF4-FFF2-40B4-BE49-F238E27FC236}">
                <a16:creationId xmlns:a16="http://schemas.microsoft.com/office/drawing/2014/main" id="{F58E4C8E-C878-BA44-AD9E-D92723EEB780}"/>
              </a:ext>
            </a:extLst>
          </p:cNvPr>
          <p:cNvSpPr>
            <a:spLocks noGrp="1"/>
          </p:cNvSpPr>
          <p:nvPr>
            <p:ph idx="1"/>
          </p:nvPr>
        </p:nvSpPr>
        <p:spPr>
          <a:xfrm>
            <a:off x="4391525" y="1369218"/>
            <a:ext cx="4395635" cy="3500437"/>
          </a:xfrm>
        </p:spPr>
        <p:txBody>
          <a:bodyPr>
            <a:normAutofit fontScale="92500" lnSpcReduction="10000"/>
          </a:bodyPr>
          <a:lstStyle/>
          <a:p>
            <a:pPr marL="0" indent="0">
              <a:buNone/>
            </a:pPr>
            <a:r>
              <a:rPr lang="en-GB" sz="2400" dirty="0"/>
              <a:t>“As for the rich in this present age, charge them not to be haughty, nor to set their hopes on the uncertainty of riches, but on God, who richly provides us with everything to enjoy. They are to do good, to be rich in good works, to be generous and ready to share, thus storing up treasure for themselves as a good foundation for the future, so that they may take hold of that which is truly life.” (1 Timothy 6:17-19)</a:t>
            </a:r>
          </a:p>
        </p:txBody>
      </p:sp>
      <p:pic>
        <p:nvPicPr>
          <p:cNvPr id="5" name="Picture 4">
            <a:extLst>
              <a:ext uri="{FF2B5EF4-FFF2-40B4-BE49-F238E27FC236}">
                <a16:creationId xmlns:a16="http://schemas.microsoft.com/office/drawing/2014/main" id="{AE7AE7BC-064F-3640-A31E-897C635F86F0}"/>
              </a:ext>
            </a:extLst>
          </p:cNvPr>
          <p:cNvPicPr>
            <a:picLocks noChangeAspect="1"/>
          </p:cNvPicPr>
          <p:nvPr/>
        </p:nvPicPr>
        <p:blipFill>
          <a:blip r:embed="rId2"/>
          <a:srcRect/>
          <a:stretch/>
        </p:blipFill>
        <p:spPr>
          <a:xfrm>
            <a:off x="1042373" y="1533948"/>
            <a:ext cx="2869021" cy="1738800"/>
          </a:xfrm>
          <a:prstGeom prst="rect">
            <a:avLst/>
          </a:prstGeom>
        </p:spPr>
      </p:pic>
      <p:sp>
        <p:nvSpPr>
          <p:cNvPr id="4" name="TextBox 3">
            <a:extLst>
              <a:ext uri="{FF2B5EF4-FFF2-40B4-BE49-F238E27FC236}">
                <a16:creationId xmlns:a16="http://schemas.microsoft.com/office/drawing/2014/main" id="{82FA10C1-78E0-1542-8CEE-5E7F0E5F2AB2}"/>
              </a:ext>
            </a:extLst>
          </p:cNvPr>
          <p:cNvSpPr txBox="1"/>
          <p:nvPr/>
        </p:nvSpPr>
        <p:spPr>
          <a:xfrm>
            <a:off x="1468190" y="3354014"/>
            <a:ext cx="1655966" cy="369332"/>
          </a:xfrm>
          <a:prstGeom prst="rect">
            <a:avLst/>
          </a:prstGeom>
          <a:noFill/>
        </p:spPr>
        <p:txBody>
          <a:bodyPr wrap="none" rtlCol="0">
            <a:spAutoFit/>
          </a:bodyPr>
          <a:lstStyle/>
          <a:p>
            <a:r>
              <a:rPr lang="en-NL" dirty="0">
                <a:solidFill>
                  <a:schemeClr val="bg1"/>
                </a:solidFill>
              </a:rPr>
              <a:t>Paul to Timothy</a:t>
            </a:r>
          </a:p>
        </p:txBody>
      </p:sp>
    </p:spTree>
    <p:extLst>
      <p:ext uri="{BB962C8B-B14F-4D97-AF65-F5344CB8AC3E}">
        <p14:creationId xmlns:p14="http://schemas.microsoft.com/office/powerpoint/2010/main" val="392531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AE2A-EC29-2549-A52C-68F1802DCF9A}"/>
              </a:ext>
            </a:extLst>
          </p:cNvPr>
          <p:cNvSpPr>
            <a:spLocks noGrp="1"/>
          </p:cNvSpPr>
          <p:nvPr>
            <p:ph type="title"/>
          </p:nvPr>
        </p:nvSpPr>
        <p:spPr/>
        <p:txBody>
          <a:bodyPr>
            <a:normAutofit fontScale="90000"/>
          </a:bodyPr>
          <a:lstStyle/>
          <a:p>
            <a:pPr algn="ctr"/>
            <a:br>
              <a:rPr lang="en-NL" b="1" dirty="0">
                <a:solidFill>
                  <a:srgbClr val="FFC001"/>
                </a:solidFill>
              </a:rPr>
            </a:br>
            <a:r>
              <a:rPr lang="en-NL" b="1" dirty="0">
                <a:solidFill>
                  <a:srgbClr val="FFC001"/>
                </a:solidFill>
              </a:rPr>
              <a:t>Two Eyes</a:t>
            </a:r>
            <a:br>
              <a:rPr lang="en-NL" b="1" dirty="0"/>
            </a:br>
            <a:endParaRPr lang="en-NL" b="1" dirty="0"/>
          </a:p>
        </p:txBody>
      </p:sp>
      <p:sp>
        <p:nvSpPr>
          <p:cNvPr id="3" name="Content Placeholder 2">
            <a:extLst>
              <a:ext uri="{FF2B5EF4-FFF2-40B4-BE49-F238E27FC236}">
                <a16:creationId xmlns:a16="http://schemas.microsoft.com/office/drawing/2014/main" id="{F58E4C8E-C878-BA44-AD9E-D92723EEB780}"/>
              </a:ext>
            </a:extLst>
          </p:cNvPr>
          <p:cNvSpPr>
            <a:spLocks noGrp="1"/>
          </p:cNvSpPr>
          <p:nvPr>
            <p:ph idx="1"/>
          </p:nvPr>
        </p:nvSpPr>
        <p:spPr>
          <a:xfrm>
            <a:off x="4391526" y="1369219"/>
            <a:ext cx="4235116" cy="3263504"/>
          </a:xfrm>
        </p:spPr>
        <p:txBody>
          <a:bodyPr>
            <a:normAutofit/>
          </a:bodyPr>
          <a:lstStyle/>
          <a:p>
            <a:pPr marL="0" indent="0">
              <a:buNone/>
            </a:pPr>
            <a:r>
              <a:rPr lang="en-GB" sz="2400" dirty="0"/>
              <a:t>“The eye is the lamp of the body. So, if your eye is healthy, your whole body will be full of light, but if your eye is bad, your whole body will be full of darkness. If then the light in you is darkness, how great is the darkness!”</a:t>
            </a:r>
            <a:endParaRPr lang="en-NL" sz="2400" dirty="0">
              <a:solidFill>
                <a:schemeClr val="bg1"/>
              </a:solidFill>
            </a:endParaRPr>
          </a:p>
        </p:txBody>
      </p:sp>
      <p:pic>
        <p:nvPicPr>
          <p:cNvPr id="5" name="Picture 4">
            <a:extLst>
              <a:ext uri="{FF2B5EF4-FFF2-40B4-BE49-F238E27FC236}">
                <a16:creationId xmlns:a16="http://schemas.microsoft.com/office/drawing/2014/main" id="{780FF561-1113-4A40-A551-25B9FF87366D}"/>
              </a:ext>
            </a:extLst>
          </p:cNvPr>
          <p:cNvPicPr>
            <a:picLocks noChangeAspect="1"/>
          </p:cNvPicPr>
          <p:nvPr/>
        </p:nvPicPr>
        <p:blipFill rotWithShape="1">
          <a:blip r:embed="rId2"/>
          <a:srcRect l="5132" t="11696" r="47237" b="9931"/>
          <a:stretch/>
        </p:blipFill>
        <p:spPr>
          <a:xfrm>
            <a:off x="1336150" y="1513598"/>
            <a:ext cx="2706460" cy="2504949"/>
          </a:xfrm>
          <a:prstGeom prst="rect">
            <a:avLst/>
          </a:prstGeom>
        </p:spPr>
      </p:pic>
    </p:spTree>
    <p:extLst>
      <p:ext uri="{BB962C8B-B14F-4D97-AF65-F5344CB8AC3E}">
        <p14:creationId xmlns:p14="http://schemas.microsoft.com/office/powerpoint/2010/main" val="45239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C120B239-7CE2-2145-A149-96620FA9544E}"/>
              </a:ext>
            </a:extLst>
          </p:cNvPr>
          <p:cNvPicPr>
            <a:picLocks noGrp="1" noChangeAspect="1"/>
          </p:cNvPicPr>
          <p:nvPr>
            <p:ph sz="quarter" idx="4"/>
          </p:nvPr>
        </p:nvPicPr>
        <p:blipFill>
          <a:blip r:embed="rId2"/>
          <a:stretch>
            <a:fillRect/>
          </a:stretch>
        </p:blipFill>
        <p:spPr>
          <a:xfrm>
            <a:off x="4665072" y="1293715"/>
            <a:ext cx="3887788" cy="2588913"/>
          </a:xfrm>
        </p:spPr>
      </p:pic>
      <p:pic>
        <p:nvPicPr>
          <p:cNvPr id="12" name="Content Placeholder 11">
            <a:extLst>
              <a:ext uri="{FF2B5EF4-FFF2-40B4-BE49-F238E27FC236}">
                <a16:creationId xmlns:a16="http://schemas.microsoft.com/office/drawing/2014/main" id="{BCCA173D-0A23-7548-AC68-1E4BF388F1C2}"/>
              </a:ext>
            </a:extLst>
          </p:cNvPr>
          <p:cNvPicPr>
            <a:picLocks noGrp="1" noChangeAspect="1"/>
          </p:cNvPicPr>
          <p:nvPr>
            <p:ph sz="half" idx="2"/>
          </p:nvPr>
        </p:nvPicPr>
        <p:blipFill>
          <a:blip r:embed="rId3"/>
          <a:stretch>
            <a:fillRect/>
          </a:stretch>
        </p:blipFill>
        <p:spPr>
          <a:xfrm>
            <a:off x="610590" y="1466817"/>
            <a:ext cx="3868737" cy="2415811"/>
          </a:xfrm>
        </p:spPr>
      </p:pic>
      <p:sp>
        <p:nvSpPr>
          <p:cNvPr id="2" name="Title 1">
            <a:extLst>
              <a:ext uri="{FF2B5EF4-FFF2-40B4-BE49-F238E27FC236}">
                <a16:creationId xmlns:a16="http://schemas.microsoft.com/office/drawing/2014/main" id="{131CAE2A-EC29-2549-A52C-68F1802DCF9A}"/>
              </a:ext>
            </a:extLst>
          </p:cNvPr>
          <p:cNvSpPr>
            <a:spLocks noGrp="1"/>
          </p:cNvSpPr>
          <p:nvPr>
            <p:ph type="title"/>
          </p:nvPr>
        </p:nvSpPr>
        <p:spPr/>
        <p:txBody>
          <a:bodyPr>
            <a:normAutofit fontScale="90000"/>
          </a:bodyPr>
          <a:lstStyle/>
          <a:p>
            <a:pPr algn="ctr"/>
            <a:br>
              <a:rPr lang="en-NL" b="1" dirty="0">
                <a:solidFill>
                  <a:srgbClr val="FFC001"/>
                </a:solidFill>
              </a:rPr>
            </a:br>
            <a:r>
              <a:rPr lang="en-NL" b="1" dirty="0">
                <a:solidFill>
                  <a:srgbClr val="FFC001"/>
                </a:solidFill>
              </a:rPr>
              <a:t>Two Eyes</a:t>
            </a:r>
            <a:br>
              <a:rPr lang="en-NL" b="1" dirty="0"/>
            </a:br>
            <a:endParaRPr lang="en-NL" b="1" dirty="0"/>
          </a:p>
        </p:txBody>
      </p:sp>
      <p:sp>
        <p:nvSpPr>
          <p:cNvPr id="7" name="Text Placeholder 6">
            <a:extLst>
              <a:ext uri="{FF2B5EF4-FFF2-40B4-BE49-F238E27FC236}">
                <a16:creationId xmlns:a16="http://schemas.microsoft.com/office/drawing/2014/main" id="{82571393-9648-EA4A-88FC-7CA67B63ACAA}"/>
              </a:ext>
            </a:extLst>
          </p:cNvPr>
          <p:cNvSpPr>
            <a:spLocks noGrp="1"/>
          </p:cNvSpPr>
          <p:nvPr>
            <p:ph type="body" idx="1"/>
          </p:nvPr>
        </p:nvSpPr>
        <p:spPr/>
        <p:txBody>
          <a:bodyPr/>
          <a:lstStyle/>
          <a:p>
            <a:pPr algn="ctr"/>
            <a:r>
              <a:rPr lang="en-NL" dirty="0"/>
              <a:t>Focus on the light</a:t>
            </a:r>
          </a:p>
        </p:txBody>
      </p:sp>
      <p:sp>
        <p:nvSpPr>
          <p:cNvPr id="9" name="Text Placeholder 8">
            <a:extLst>
              <a:ext uri="{FF2B5EF4-FFF2-40B4-BE49-F238E27FC236}">
                <a16:creationId xmlns:a16="http://schemas.microsoft.com/office/drawing/2014/main" id="{7AA28879-0A42-2B4C-855D-18AC52F72FF8}"/>
              </a:ext>
            </a:extLst>
          </p:cNvPr>
          <p:cNvSpPr>
            <a:spLocks noGrp="1"/>
          </p:cNvSpPr>
          <p:nvPr>
            <p:ph type="body" sz="quarter" idx="3"/>
          </p:nvPr>
        </p:nvSpPr>
        <p:spPr/>
        <p:txBody>
          <a:bodyPr/>
          <a:lstStyle/>
          <a:p>
            <a:pPr algn="ctr"/>
            <a:r>
              <a:rPr lang="en-NL" dirty="0"/>
              <a:t>Out of focus - Darkness</a:t>
            </a:r>
          </a:p>
        </p:txBody>
      </p:sp>
      <p:sp>
        <p:nvSpPr>
          <p:cNvPr id="15" name="TextBox 14">
            <a:extLst>
              <a:ext uri="{FF2B5EF4-FFF2-40B4-BE49-F238E27FC236}">
                <a16:creationId xmlns:a16="http://schemas.microsoft.com/office/drawing/2014/main" id="{E933DCBF-36FF-324D-A70F-38E8578E8EB3}"/>
              </a:ext>
            </a:extLst>
          </p:cNvPr>
          <p:cNvSpPr txBox="1"/>
          <p:nvPr/>
        </p:nvSpPr>
        <p:spPr>
          <a:xfrm>
            <a:off x="5035638" y="3655500"/>
            <a:ext cx="3887391" cy="1631216"/>
          </a:xfrm>
          <a:prstGeom prst="rect">
            <a:avLst/>
          </a:prstGeom>
          <a:noFill/>
        </p:spPr>
        <p:txBody>
          <a:bodyPr wrap="square" rtlCol="0">
            <a:spAutoFit/>
          </a:bodyPr>
          <a:lstStyle/>
          <a:p>
            <a:r>
              <a:rPr lang="en-GB" sz="2000" dirty="0">
                <a:solidFill>
                  <a:schemeClr val="bg1"/>
                </a:solidFill>
              </a:rPr>
              <a:t>“the god of this world has blinded the minds of the unbelievers, to keep them from seeing the glory of Christ …” (1 Cor. 15:32)</a:t>
            </a:r>
          </a:p>
          <a:p>
            <a:endParaRPr lang="en-NL" sz="2000" dirty="0"/>
          </a:p>
        </p:txBody>
      </p:sp>
      <p:sp>
        <p:nvSpPr>
          <p:cNvPr id="16" name="TextBox 15">
            <a:extLst>
              <a:ext uri="{FF2B5EF4-FFF2-40B4-BE49-F238E27FC236}">
                <a16:creationId xmlns:a16="http://schemas.microsoft.com/office/drawing/2014/main" id="{65214ECA-D235-0D48-BC86-1235D06F7DB1}"/>
              </a:ext>
            </a:extLst>
          </p:cNvPr>
          <p:cNvSpPr txBox="1"/>
          <p:nvPr/>
        </p:nvSpPr>
        <p:spPr>
          <a:xfrm>
            <a:off x="591140" y="3655500"/>
            <a:ext cx="3888187" cy="1015663"/>
          </a:xfrm>
          <a:prstGeom prst="rect">
            <a:avLst/>
          </a:prstGeom>
          <a:noFill/>
        </p:spPr>
        <p:txBody>
          <a:bodyPr wrap="square" rtlCol="0">
            <a:spAutoFit/>
          </a:bodyPr>
          <a:lstStyle/>
          <a:p>
            <a:r>
              <a:rPr lang="en-GB" sz="2000" dirty="0">
                <a:solidFill>
                  <a:schemeClr val="bg1"/>
                </a:solidFill>
              </a:rPr>
              <a:t>Whoever is generous to the poor lends to the LORD, and he will repay him for his deed. (Pr. 19:17)</a:t>
            </a:r>
            <a:endParaRPr lang="en-NL" sz="2000" dirty="0"/>
          </a:p>
        </p:txBody>
      </p:sp>
    </p:spTree>
    <p:extLst>
      <p:ext uri="{BB962C8B-B14F-4D97-AF65-F5344CB8AC3E}">
        <p14:creationId xmlns:p14="http://schemas.microsoft.com/office/powerpoint/2010/main" val="4240756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AE2A-EC29-2549-A52C-68F1802DCF9A}"/>
              </a:ext>
            </a:extLst>
          </p:cNvPr>
          <p:cNvSpPr>
            <a:spLocks noGrp="1"/>
          </p:cNvSpPr>
          <p:nvPr>
            <p:ph type="title"/>
          </p:nvPr>
        </p:nvSpPr>
        <p:spPr/>
        <p:txBody>
          <a:bodyPr>
            <a:normAutofit fontScale="90000"/>
          </a:bodyPr>
          <a:lstStyle/>
          <a:p>
            <a:pPr algn="ctr"/>
            <a:br>
              <a:rPr lang="en-NL" b="1" dirty="0">
                <a:solidFill>
                  <a:srgbClr val="FFC001"/>
                </a:solidFill>
              </a:rPr>
            </a:br>
            <a:r>
              <a:rPr lang="en-NL" b="1" dirty="0">
                <a:solidFill>
                  <a:srgbClr val="FFC001"/>
                </a:solidFill>
              </a:rPr>
              <a:t>Two Eyes</a:t>
            </a:r>
            <a:br>
              <a:rPr lang="en-NL" b="1" dirty="0"/>
            </a:br>
            <a:endParaRPr lang="en-NL" b="1" dirty="0"/>
          </a:p>
        </p:txBody>
      </p:sp>
      <p:grpSp>
        <p:nvGrpSpPr>
          <p:cNvPr id="18" name="Group 17">
            <a:extLst>
              <a:ext uri="{FF2B5EF4-FFF2-40B4-BE49-F238E27FC236}">
                <a16:creationId xmlns:a16="http://schemas.microsoft.com/office/drawing/2014/main" id="{B1C16D52-18EE-F146-9A9F-D64F8B5E37E8}"/>
              </a:ext>
            </a:extLst>
          </p:cNvPr>
          <p:cNvGrpSpPr/>
          <p:nvPr/>
        </p:nvGrpSpPr>
        <p:grpSpPr>
          <a:xfrm>
            <a:off x="1085850" y="1956872"/>
            <a:ext cx="7257652" cy="713678"/>
            <a:chOff x="1184856" y="4274783"/>
            <a:chExt cx="7257652" cy="713678"/>
          </a:xfrm>
        </p:grpSpPr>
        <p:cxnSp>
          <p:nvCxnSpPr>
            <p:cNvPr id="10" name="Straight Arrow Connector 9">
              <a:extLst>
                <a:ext uri="{FF2B5EF4-FFF2-40B4-BE49-F238E27FC236}">
                  <a16:creationId xmlns:a16="http://schemas.microsoft.com/office/drawing/2014/main" id="{C72C131A-B7EC-9E42-8FBE-60DC41D8A6E4}"/>
                </a:ext>
              </a:extLst>
            </p:cNvPr>
            <p:cNvCxnSpPr/>
            <p:nvPr/>
          </p:nvCxnSpPr>
          <p:spPr>
            <a:xfrm>
              <a:off x="1184856" y="4649273"/>
              <a:ext cx="7017673" cy="0"/>
            </a:xfrm>
            <a:prstGeom prst="straightConnector1">
              <a:avLst/>
            </a:prstGeom>
            <a:ln>
              <a:solidFill>
                <a:srgbClr val="FFC00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AA635B8-09D6-B147-9E6C-A470B2C90088}"/>
                </a:ext>
              </a:extLst>
            </p:cNvPr>
            <p:cNvSpPr/>
            <p:nvPr/>
          </p:nvSpPr>
          <p:spPr>
            <a:xfrm>
              <a:off x="1628078" y="4482792"/>
              <a:ext cx="312234" cy="334535"/>
            </a:xfrm>
            <a:prstGeom prst="ellipse">
              <a:avLst/>
            </a:prstGeom>
            <a:solidFill>
              <a:srgbClr val="FFC001"/>
            </a:solidFill>
            <a:ln>
              <a:solidFill>
                <a:srgbClr val="FFC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Triangle 12">
              <a:extLst>
                <a:ext uri="{FF2B5EF4-FFF2-40B4-BE49-F238E27FC236}">
                  <a16:creationId xmlns:a16="http://schemas.microsoft.com/office/drawing/2014/main" id="{21BEBFAC-E704-5C4E-B799-E82592CEEEBB}"/>
                </a:ext>
              </a:extLst>
            </p:cNvPr>
            <p:cNvSpPr/>
            <p:nvPr/>
          </p:nvSpPr>
          <p:spPr>
            <a:xfrm rot="5400000">
              <a:off x="7892237" y="4438190"/>
              <a:ext cx="713678" cy="386864"/>
            </a:xfrm>
            <a:prstGeom prst="triangle">
              <a:avLst/>
            </a:prstGeom>
            <a:solidFill>
              <a:srgbClr val="FFC0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sp>
        <p:nvSpPr>
          <p:cNvPr id="17" name="TextBox 16">
            <a:extLst>
              <a:ext uri="{FF2B5EF4-FFF2-40B4-BE49-F238E27FC236}">
                <a16:creationId xmlns:a16="http://schemas.microsoft.com/office/drawing/2014/main" id="{5DBEF96B-B834-3149-8F04-EC5B4B6E7FFB}"/>
              </a:ext>
            </a:extLst>
          </p:cNvPr>
          <p:cNvSpPr txBox="1"/>
          <p:nvPr/>
        </p:nvSpPr>
        <p:spPr>
          <a:xfrm>
            <a:off x="2424417" y="1433652"/>
            <a:ext cx="4620304" cy="523220"/>
          </a:xfrm>
          <a:prstGeom prst="rect">
            <a:avLst/>
          </a:prstGeom>
          <a:noFill/>
        </p:spPr>
        <p:txBody>
          <a:bodyPr wrap="none" rtlCol="0">
            <a:spAutoFit/>
          </a:bodyPr>
          <a:lstStyle/>
          <a:p>
            <a:r>
              <a:rPr lang="en-NL" sz="2800" dirty="0">
                <a:solidFill>
                  <a:schemeClr val="bg1"/>
                </a:solidFill>
              </a:rPr>
              <a:t>”Live for the Line, not the Dot!</a:t>
            </a:r>
          </a:p>
        </p:txBody>
      </p:sp>
      <p:sp>
        <p:nvSpPr>
          <p:cNvPr id="19" name="TextBox 18">
            <a:extLst>
              <a:ext uri="{FF2B5EF4-FFF2-40B4-BE49-F238E27FC236}">
                <a16:creationId xmlns:a16="http://schemas.microsoft.com/office/drawing/2014/main" id="{0AE3DB4A-FC65-3B48-8CD6-F7F833C3C1AD}"/>
              </a:ext>
            </a:extLst>
          </p:cNvPr>
          <p:cNvSpPr txBox="1"/>
          <p:nvPr/>
        </p:nvSpPr>
        <p:spPr>
          <a:xfrm>
            <a:off x="892098" y="2898211"/>
            <a:ext cx="7451404" cy="1938992"/>
          </a:xfrm>
          <a:prstGeom prst="rect">
            <a:avLst/>
          </a:prstGeom>
          <a:noFill/>
        </p:spPr>
        <p:txBody>
          <a:bodyPr wrap="square" rtlCol="0">
            <a:spAutoFit/>
          </a:bodyPr>
          <a:lstStyle/>
          <a:p>
            <a:r>
              <a:rPr lang="en-GB" sz="2400" dirty="0">
                <a:solidFill>
                  <a:schemeClr val="bg1"/>
                </a:solidFill>
              </a:rPr>
              <a:t>“For this light momentary affliction is preparing for us an eternal weight of glory beyond all comparison, as we look not to the things that are seen but to the things that are unseen. For the things that are seen are transient, but the things that are unseen are eternal.” (2 Cor. 4:17,18)</a:t>
            </a:r>
            <a:endParaRPr lang="en-NL" sz="2400" dirty="0">
              <a:solidFill>
                <a:schemeClr val="bg1"/>
              </a:solidFill>
            </a:endParaRPr>
          </a:p>
        </p:txBody>
      </p:sp>
    </p:spTree>
    <p:extLst>
      <p:ext uri="{BB962C8B-B14F-4D97-AF65-F5344CB8AC3E}">
        <p14:creationId xmlns:p14="http://schemas.microsoft.com/office/powerpoint/2010/main" val="2752076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Tm="14307">
        <p15:prstTrans prst="pageCurlDouble"/>
      </p:transition>
    </mc:Choice>
    <mc:Fallback xmlns="">
      <p:transition spd="slow" advTm="14307">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1017</TotalTime>
  <Words>731</Words>
  <Application>Microsoft Macintosh PowerPoint</Application>
  <PresentationFormat>On-screen Show (16:9)</PresentationFormat>
  <Paragraphs>61</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 Two Treasures </vt:lpstr>
      <vt:lpstr>Two Treasures</vt:lpstr>
      <vt:lpstr> Treasures? </vt:lpstr>
      <vt:lpstr> Treasures? </vt:lpstr>
      <vt:lpstr> Investing in Treasures in Heaven </vt:lpstr>
      <vt:lpstr> Two Eyes </vt:lpstr>
      <vt:lpstr> Two Eyes </vt:lpstr>
      <vt:lpstr> Two Eyes </vt:lpstr>
      <vt:lpstr> Two Masters </vt:lpstr>
      <vt:lpstr> Two Masters God &lt;-&gt; mammon </vt:lpstr>
      <vt:lpstr> Two Masters God &lt;-&gt; mammon </vt:lpstr>
      <vt:lpstr> Two Masters </vt:lpstr>
      <vt:lpstr>Therefore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Briscoe</dc:creator>
  <cp:lastModifiedBy>Peter Briscoe</cp:lastModifiedBy>
  <cp:revision>34</cp:revision>
  <cp:lastPrinted>2022-03-16T13:34:53Z</cp:lastPrinted>
  <dcterms:created xsi:type="dcterms:W3CDTF">2021-12-08T09:48:18Z</dcterms:created>
  <dcterms:modified xsi:type="dcterms:W3CDTF">2023-04-26T12:01:22Z</dcterms:modified>
</cp:coreProperties>
</file>